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>
        <p:scale>
          <a:sx n="106" d="100"/>
          <a:sy n="106" d="100"/>
        </p:scale>
        <p:origin x="18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Prandl" userId="6370bd82c19b005f" providerId="LiveId" clId="{49BE3303-EACC-4BC8-9B07-37754B81C26F}"/>
    <pc:docChg chg="undo custSel addSld modSld">
      <pc:chgData name="Stefan Prandl" userId="6370bd82c19b005f" providerId="LiveId" clId="{49BE3303-EACC-4BC8-9B07-37754B81C26F}" dt="2017-10-10T16:29:15.234" v="7289"/>
      <pc:docMkLst>
        <pc:docMk/>
      </pc:docMkLst>
      <pc:sldChg chg="addSp modSp add">
        <pc:chgData name="Stefan Prandl" userId="6370bd82c19b005f" providerId="LiveId" clId="{49BE3303-EACC-4BC8-9B07-37754B81C26F}" dt="2017-10-10T15:37:58.151" v="552" actId="1076"/>
        <pc:sldMkLst>
          <pc:docMk/>
          <pc:sldMk cId="2997342029" sldId="271"/>
        </pc:sldMkLst>
        <pc:spChg chg="mod">
          <ac:chgData name="Stefan Prandl" userId="6370bd82c19b005f" providerId="LiveId" clId="{49BE3303-EACC-4BC8-9B07-37754B81C26F}" dt="2017-10-10T15:31:58.474" v="35" actId="20577"/>
          <ac:spMkLst>
            <pc:docMk/>
            <pc:sldMk cId="2997342029" sldId="271"/>
            <ac:spMk id="2" creationId="{AB90AC9D-2E67-49E7-8931-61B9AAF5ABA6}"/>
          </ac:spMkLst>
        </pc:spChg>
        <pc:spChg chg="mod">
          <ac:chgData name="Stefan Prandl" userId="6370bd82c19b005f" providerId="LiveId" clId="{49BE3303-EACC-4BC8-9B07-37754B81C26F}" dt="2017-10-10T15:37:49.069" v="550" actId="20577"/>
          <ac:spMkLst>
            <pc:docMk/>
            <pc:sldMk cId="2997342029" sldId="271"/>
            <ac:spMk id="3" creationId="{14D136D1-5425-4F33-BC11-93B039F72C40}"/>
          </ac:spMkLst>
        </pc:spChg>
        <pc:picChg chg="add mod">
          <ac:chgData name="Stefan Prandl" userId="6370bd82c19b005f" providerId="LiveId" clId="{49BE3303-EACC-4BC8-9B07-37754B81C26F}" dt="2017-10-10T15:37:32.645" v="480" actId="1076"/>
          <ac:picMkLst>
            <pc:docMk/>
            <pc:sldMk cId="2997342029" sldId="271"/>
            <ac:picMk id="4" creationId="{8F24445B-D069-4D0C-BC5D-D7F3E3872486}"/>
          </ac:picMkLst>
        </pc:picChg>
        <pc:picChg chg="add mod">
          <ac:chgData name="Stefan Prandl" userId="6370bd82c19b005f" providerId="LiveId" clId="{49BE3303-EACC-4BC8-9B07-37754B81C26F}" dt="2017-10-10T15:37:58.151" v="552" actId="1076"/>
          <ac:picMkLst>
            <pc:docMk/>
            <pc:sldMk cId="2997342029" sldId="271"/>
            <ac:picMk id="5" creationId="{1CCE4C4C-63A1-4B9F-BB3A-727E3627AC62}"/>
          </ac:picMkLst>
        </pc:picChg>
      </pc:sldChg>
      <pc:sldChg chg="addSp delSp modSp add">
        <pc:chgData name="Stefan Prandl" userId="6370bd82c19b005f" providerId="LiveId" clId="{49BE3303-EACC-4BC8-9B07-37754B81C26F}" dt="2017-10-10T15:42:07.163" v="1140" actId="20577"/>
        <pc:sldMkLst>
          <pc:docMk/>
          <pc:sldMk cId="272110577" sldId="272"/>
        </pc:sldMkLst>
        <pc:spChg chg="mod">
          <ac:chgData name="Stefan Prandl" userId="6370bd82c19b005f" providerId="LiveId" clId="{49BE3303-EACC-4BC8-9B07-37754B81C26F}" dt="2017-10-10T15:39:58.521" v="564" actId="20577"/>
          <ac:spMkLst>
            <pc:docMk/>
            <pc:sldMk cId="272110577" sldId="272"/>
            <ac:spMk id="2" creationId="{9A76A4F8-52E2-4128-8E0E-69E3B4DC76D3}"/>
          </ac:spMkLst>
        </pc:spChg>
        <pc:spChg chg="add del mod">
          <ac:chgData name="Stefan Prandl" userId="6370bd82c19b005f" providerId="LiveId" clId="{49BE3303-EACC-4BC8-9B07-37754B81C26F}" dt="2017-10-10T15:42:07.163" v="1140" actId="20577"/>
          <ac:spMkLst>
            <pc:docMk/>
            <pc:sldMk cId="272110577" sldId="272"/>
            <ac:spMk id="3" creationId="{299D731E-FBE5-4396-88CD-2EB9BE117FEA}"/>
          </ac:spMkLst>
        </pc:spChg>
        <pc:picChg chg="add del mod">
          <ac:chgData name="Stefan Prandl" userId="6370bd82c19b005f" providerId="LiveId" clId="{49BE3303-EACC-4BC8-9B07-37754B81C26F}" dt="2017-10-10T15:40:13.845" v="566"/>
          <ac:picMkLst>
            <pc:docMk/>
            <pc:sldMk cId="272110577" sldId="272"/>
            <ac:picMk id="4" creationId="{E02DC94F-29ED-4D49-BF61-CF45096713DD}"/>
          </ac:picMkLst>
        </pc:picChg>
      </pc:sldChg>
      <pc:sldChg chg="modSp add">
        <pc:chgData name="Stefan Prandl" userId="6370bd82c19b005f" providerId="LiveId" clId="{49BE3303-EACC-4BC8-9B07-37754B81C26F}" dt="2017-10-10T15:45:23.096" v="1671" actId="20577"/>
        <pc:sldMkLst>
          <pc:docMk/>
          <pc:sldMk cId="2712744619" sldId="273"/>
        </pc:sldMkLst>
        <pc:spChg chg="mod">
          <ac:chgData name="Stefan Prandl" userId="6370bd82c19b005f" providerId="LiveId" clId="{49BE3303-EACC-4BC8-9B07-37754B81C26F}" dt="2017-10-10T15:42:13.303" v="1161" actId="20577"/>
          <ac:spMkLst>
            <pc:docMk/>
            <pc:sldMk cId="2712744619" sldId="273"/>
            <ac:spMk id="2" creationId="{5DBD74DD-9ACA-4DBB-B29D-6BF87CA403A6}"/>
          </ac:spMkLst>
        </pc:spChg>
        <pc:spChg chg="mod">
          <ac:chgData name="Stefan Prandl" userId="6370bd82c19b005f" providerId="LiveId" clId="{49BE3303-EACC-4BC8-9B07-37754B81C26F}" dt="2017-10-10T15:45:23.096" v="1671" actId="20577"/>
          <ac:spMkLst>
            <pc:docMk/>
            <pc:sldMk cId="2712744619" sldId="273"/>
            <ac:spMk id="3" creationId="{9F62674B-C5F0-4717-BCC2-2699C1B8A755}"/>
          </ac:spMkLst>
        </pc:spChg>
      </pc:sldChg>
      <pc:sldChg chg="modSp add">
        <pc:chgData name="Stefan Prandl" userId="6370bd82c19b005f" providerId="LiveId" clId="{49BE3303-EACC-4BC8-9B07-37754B81C26F}" dt="2017-10-10T15:48:26.601" v="2301" actId="20577"/>
        <pc:sldMkLst>
          <pc:docMk/>
          <pc:sldMk cId="2265832561" sldId="274"/>
        </pc:sldMkLst>
        <pc:spChg chg="mod">
          <ac:chgData name="Stefan Prandl" userId="6370bd82c19b005f" providerId="LiveId" clId="{49BE3303-EACC-4BC8-9B07-37754B81C26F}" dt="2017-10-10T15:45:36.298" v="1705" actId="20577"/>
          <ac:spMkLst>
            <pc:docMk/>
            <pc:sldMk cId="2265832561" sldId="274"/>
            <ac:spMk id="2" creationId="{9DE2A749-17FA-4032-8406-93C8B0634901}"/>
          </ac:spMkLst>
        </pc:spChg>
        <pc:spChg chg="mod">
          <ac:chgData name="Stefan Prandl" userId="6370bd82c19b005f" providerId="LiveId" clId="{49BE3303-EACC-4BC8-9B07-37754B81C26F}" dt="2017-10-10T15:48:26.601" v="2301" actId="20577"/>
          <ac:spMkLst>
            <pc:docMk/>
            <pc:sldMk cId="2265832561" sldId="274"/>
            <ac:spMk id="3" creationId="{F8FDB691-B953-4FE1-9270-41BF2441ABF1}"/>
          </ac:spMkLst>
        </pc:spChg>
      </pc:sldChg>
      <pc:sldChg chg="modSp add">
        <pc:chgData name="Stefan Prandl" userId="6370bd82c19b005f" providerId="LiveId" clId="{49BE3303-EACC-4BC8-9B07-37754B81C26F}" dt="2017-10-10T15:57:34.828" v="2996" actId="20577"/>
        <pc:sldMkLst>
          <pc:docMk/>
          <pc:sldMk cId="1828338200" sldId="275"/>
        </pc:sldMkLst>
        <pc:spChg chg="mod">
          <ac:chgData name="Stefan Prandl" userId="6370bd82c19b005f" providerId="LiveId" clId="{49BE3303-EACC-4BC8-9B07-37754B81C26F}" dt="2017-10-10T15:48:38.610" v="2319" actId="20577"/>
          <ac:spMkLst>
            <pc:docMk/>
            <pc:sldMk cId="1828338200" sldId="275"/>
            <ac:spMk id="2" creationId="{40E6C3CD-033A-4EBA-98E5-0C8E1A8E64FE}"/>
          </ac:spMkLst>
        </pc:spChg>
        <pc:spChg chg="mod">
          <ac:chgData name="Stefan Prandl" userId="6370bd82c19b005f" providerId="LiveId" clId="{49BE3303-EACC-4BC8-9B07-37754B81C26F}" dt="2017-10-10T15:57:34.828" v="2996" actId="20577"/>
          <ac:spMkLst>
            <pc:docMk/>
            <pc:sldMk cId="1828338200" sldId="275"/>
            <ac:spMk id="3" creationId="{7D2963CC-1C8E-4A1A-84C5-EF2E6FDFDD4E}"/>
          </ac:spMkLst>
        </pc:spChg>
      </pc:sldChg>
      <pc:sldChg chg="addSp delSp modSp add">
        <pc:chgData name="Stefan Prandl" userId="6370bd82c19b005f" providerId="LiveId" clId="{49BE3303-EACC-4BC8-9B07-37754B81C26F}" dt="2017-10-10T15:58:33.985" v="3078" actId="20577"/>
        <pc:sldMkLst>
          <pc:docMk/>
          <pc:sldMk cId="364073822" sldId="276"/>
        </pc:sldMkLst>
        <pc:spChg chg="del">
          <ac:chgData name="Stefan Prandl" userId="6370bd82c19b005f" providerId="LiveId" clId="{49BE3303-EACC-4BC8-9B07-37754B81C26F}" dt="2017-10-10T15:58:04.737" v="2998"/>
          <ac:spMkLst>
            <pc:docMk/>
            <pc:sldMk cId="364073822" sldId="276"/>
            <ac:spMk id="2" creationId="{CCF223C5-1EA0-4E5D-963B-2D3B5F7100A8}"/>
          </ac:spMkLst>
        </pc:spChg>
        <pc:spChg chg="del">
          <ac:chgData name="Stefan Prandl" userId="6370bd82c19b005f" providerId="LiveId" clId="{49BE3303-EACC-4BC8-9B07-37754B81C26F}" dt="2017-10-10T15:58:04.737" v="2998"/>
          <ac:spMkLst>
            <pc:docMk/>
            <pc:sldMk cId="364073822" sldId="276"/>
            <ac:spMk id="3" creationId="{A31929A8-E97B-463B-9C04-8C21D1535D3A}"/>
          </ac:spMkLst>
        </pc:spChg>
        <pc:spChg chg="add mod">
          <ac:chgData name="Stefan Prandl" userId="6370bd82c19b005f" providerId="LiveId" clId="{49BE3303-EACC-4BC8-9B07-37754B81C26F}" dt="2017-10-10T15:58:07.005" v="3004" actId="20577"/>
          <ac:spMkLst>
            <pc:docMk/>
            <pc:sldMk cId="364073822" sldId="276"/>
            <ac:spMk id="4" creationId="{27AA8DE6-FF6B-4CF9-AAE0-C7ABBC78C45E}"/>
          </ac:spMkLst>
        </pc:spChg>
        <pc:spChg chg="add mod">
          <ac:chgData name="Stefan Prandl" userId="6370bd82c19b005f" providerId="LiveId" clId="{49BE3303-EACC-4BC8-9B07-37754B81C26F}" dt="2017-10-10T15:58:33.985" v="3078" actId="20577"/>
          <ac:spMkLst>
            <pc:docMk/>
            <pc:sldMk cId="364073822" sldId="276"/>
            <ac:spMk id="5" creationId="{6E798CA2-5DFF-4AD8-BC60-4A64A00F7DA9}"/>
          </ac:spMkLst>
        </pc:spChg>
      </pc:sldChg>
      <pc:sldChg chg="addSp delSp modSp add">
        <pc:chgData name="Stefan Prandl" userId="6370bd82c19b005f" providerId="LiveId" clId="{49BE3303-EACC-4BC8-9B07-37754B81C26F}" dt="2017-10-10T16:00:55.580" v="3564" actId="20577"/>
        <pc:sldMkLst>
          <pc:docMk/>
          <pc:sldMk cId="248551160" sldId="277"/>
        </pc:sldMkLst>
        <pc:spChg chg="del">
          <ac:chgData name="Stefan Prandl" userId="6370bd82c19b005f" providerId="LiveId" clId="{49BE3303-EACC-4BC8-9B07-37754B81C26F}" dt="2017-10-10T15:58:39.209" v="3080"/>
          <ac:spMkLst>
            <pc:docMk/>
            <pc:sldMk cId="248551160" sldId="277"/>
            <ac:spMk id="2" creationId="{C092734A-65AB-460F-B79F-F315C983721F}"/>
          </ac:spMkLst>
        </pc:spChg>
        <pc:spChg chg="del">
          <ac:chgData name="Stefan Prandl" userId="6370bd82c19b005f" providerId="LiveId" clId="{49BE3303-EACC-4BC8-9B07-37754B81C26F}" dt="2017-10-10T15:58:39.209" v="3080"/>
          <ac:spMkLst>
            <pc:docMk/>
            <pc:sldMk cId="248551160" sldId="277"/>
            <ac:spMk id="3" creationId="{4007A38B-5A78-4441-B868-C7077CA7D63A}"/>
          </ac:spMkLst>
        </pc:spChg>
        <pc:spChg chg="add mod">
          <ac:chgData name="Stefan Prandl" userId="6370bd82c19b005f" providerId="LiveId" clId="{49BE3303-EACC-4BC8-9B07-37754B81C26F}" dt="2017-10-10T15:58:45.490" v="3097" actId="20577"/>
          <ac:spMkLst>
            <pc:docMk/>
            <pc:sldMk cId="248551160" sldId="277"/>
            <ac:spMk id="4" creationId="{ACCC6429-EFC6-4F5A-A434-2179061CF18E}"/>
          </ac:spMkLst>
        </pc:spChg>
        <pc:spChg chg="add mod">
          <ac:chgData name="Stefan Prandl" userId="6370bd82c19b005f" providerId="LiveId" clId="{49BE3303-EACC-4BC8-9B07-37754B81C26F}" dt="2017-10-10T16:00:55.580" v="3564" actId="20577"/>
          <ac:spMkLst>
            <pc:docMk/>
            <pc:sldMk cId="248551160" sldId="277"/>
            <ac:spMk id="5" creationId="{99BB33BC-2AEE-4208-82D6-71804DB41483}"/>
          </ac:spMkLst>
        </pc:spChg>
      </pc:sldChg>
      <pc:sldChg chg="modSp add">
        <pc:chgData name="Stefan Prandl" userId="6370bd82c19b005f" providerId="LiveId" clId="{49BE3303-EACC-4BC8-9B07-37754B81C26F}" dt="2017-10-10T16:05:20.653" v="4113" actId="20577"/>
        <pc:sldMkLst>
          <pc:docMk/>
          <pc:sldMk cId="2237155041" sldId="278"/>
        </pc:sldMkLst>
        <pc:spChg chg="mod">
          <ac:chgData name="Stefan Prandl" userId="6370bd82c19b005f" providerId="LiveId" clId="{49BE3303-EACC-4BC8-9B07-37754B81C26F}" dt="2017-10-10T16:01:07.658" v="3579" actId="20577"/>
          <ac:spMkLst>
            <pc:docMk/>
            <pc:sldMk cId="2237155041" sldId="278"/>
            <ac:spMk id="2" creationId="{495EC02F-8AB5-43A3-B519-CDB147C194C8}"/>
          </ac:spMkLst>
        </pc:spChg>
        <pc:spChg chg="mod">
          <ac:chgData name="Stefan Prandl" userId="6370bd82c19b005f" providerId="LiveId" clId="{49BE3303-EACC-4BC8-9B07-37754B81C26F}" dt="2017-10-10T16:05:20.653" v="4113" actId="20577"/>
          <ac:spMkLst>
            <pc:docMk/>
            <pc:sldMk cId="2237155041" sldId="278"/>
            <ac:spMk id="3" creationId="{B2DA2A05-63DB-4E82-AF65-0240DA5F1E68}"/>
          </ac:spMkLst>
        </pc:spChg>
      </pc:sldChg>
      <pc:sldChg chg="modSp add">
        <pc:chgData name="Stefan Prandl" userId="6370bd82c19b005f" providerId="LiveId" clId="{49BE3303-EACC-4BC8-9B07-37754B81C26F}" dt="2017-10-10T16:14:37.815" v="4932" actId="20577"/>
        <pc:sldMkLst>
          <pc:docMk/>
          <pc:sldMk cId="4026677467" sldId="279"/>
        </pc:sldMkLst>
        <pc:spChg chg="mod">
          <ac:chgData name="Stefan Prandl" userId="6370bd82c19b005f" providerId="LiveId" clId="{49BE3303-EACC-4BC8-9B07-37754B81C26F}" dt="2017-10-10T16:05:48.208" v="4191" actId="20577"/>
          <ac:spMkLst>
            <pc:docMk/>
            <pc:sldMk cId="4026677467" sldId="279"/>
            <ac:spMk id="2" creationId="{605664EE-11DF-4A1C-AE22-3E05A01AF641}"/>
          </ac:spMkLst>
        </pc:spChg>
        <pc:spChg chg="mod">
          <ac:chgData name="Stefan Prandl" userId="6370bd82c19b005f" providerId="LiveId" clId="{49BE3303-EACC-4BC8-9B07-37754B81C26F}" dt="2017-10-10T16:14:37.815" v="4932" actId="20577"/>
          <ac:spMkLst>
            <pc:docMk/>
            <pc:sldMk cId="4026677467" sldId="279"/>
            <ac:spMk id="3" creationId="{544C3AAA-EED0-479F-81FD-C6BF05D2E611}"/>
          </ac:spMkLst>
        </pc:spChg>
      </pc:sldChg>
      <pc:sldChg chg="modSp add">
        <pc:chgData name="Stefan Prandl" userId="6370bd82c19b005f" providerId="LiveId" clId="{49BE3303-EACC-4BC8-9B07-37754B81C26F}" dt="2017-10-10T16:15:49.683" v="5124" actId="20577"/>
        <pc:sldMkLst>
          <pc:docMk/>
          <pc:sldMk cId="867311078" sldId="280"/>
        </pc:sldMkLst>
        <pc:spChg chg="mod">
          <ac:chgData name="Stefan Prandl" userId="6370bd82c19b005f" providerId="LiveId" clId="{49BE3303-EACC-4BC8-9B07-37754B81C26F}" dt="2017-10-10T16:15:06.525" v="5001" actId="20577"/>
          <ac:spMkLst>
            <pc:docMk/>
            <pc:sldMk cId="867311078" sldId="280"/>
            <ac:spMk id="2" creationId="{047F8577-433A-4085-B7FA-813C8D224246}"/>
          </ac:spMkLst>
        </pc:spChg>
        <pc:spChg chg="mod">
          <ac:chgData name="Stefan Prandl" userId="6370bd82c19b005f" providerId="LiveId" clId="{49BE3303-EACC-4BC8-9B07-37754B81C26F}" dt="2017-10-10T16:15:49.683" v="5124" actId="20577"/>
          <ac:spMkLst>
            <pc:docMk/>
            <pc:sldMk cId="867311078" sldId="280"/>
            <ac:spMk id="3" creationId="{53050245-25F9-49FF-85CF-CF17D0FAF769}"/>
          </ac:spMkLst>
        </pc:spChg>
      </pc:sldChg>
      <pc:sldChg chg="modSp add">
        <pc:chgData name="Stefan Prandl" userId="6370bd82c19b005f" providerId="LiveId" clId="{49BE3303-EACC-4BC8-9B07-37754B81C26F}" dt="2017-10-10T16:20:40.127" v="5760" actId="20577"/>
        <pc:sldMkLst>
          <pc:docMk/>
          <pc:sldMk cId="508314588" sldId="281"/>
        </pc:sldMkLst>
        <pc:spChg chg="mod">
          <ac:chgData name="Stefan Prandl" userId="6370bd82c19b005f" providerId="LiveId" clId="{49BE3303-EACC-4BC8-9B07-37754B81C26F}" dt="2017-10-10T16:16:09.902" v="5130" actId="20577"/>
          <ac:spMkLst>
            <pc:docMk/>
            <pc:sldMk cId="508314588" sldId="281"/>
            <ac:spMk id="2" creationId="{BCA95AB9-6284-47A5-B3E1-892BE256323B}"/>
          </ac:spMkLst>
        </pc:spChg>
        <pc:spChg chg="mod">
          <ac:chgData name="Stefan Prandl" userId="6370bd82c19b005f" providerId="LiveId" clId="{49BE3303-EACC-4BC8-9B07-37754B81C26F}" dt="2017-10-10T16:20:40.127" v="5760" actId="20577"/>
          <ac:spMkLst>
            <pc:docMk/>
            <pc:sldMk cId="508314588" sldId="281"/>
            <ac:spMk id="3" creationId="{9B808BE0-1DF8-43E5-B0AC-156A10F54812}"/>
          </ac:spMkLst>
        </pc:spChg>
      </pc:sldChg>
      <pc:sldChg chg="modSp add">
        <pc:chgData name="Stefan Prandl" userId="6370bd82c19b005f" providerId="LiveId" clId="{49BE3303-EACC-4BC8-9B07-37754B81C26F}" dt="2017-10-10T16:21:40.891" v="5946" actId="20577"/>
        <pc:sldMkLst>
          <pc:docMk/>
          <pc:sldMk cId="496418975" sldId="282"/>
        </pc:sldMkLst>
        <pc:spChg chg="mod">
          <ac:chgData name="Stefan Prandl" userId="6370bd82c19b005f" providerId="LiveId" clId="{49BE3303-EACC-4BC8-9B07-37754B81C26F}" dt="2017-10-10T16:20:47.733" v="5766" actId="20577"/>
          <ac:spMkLst>
            <pc:docMk/>
            <pc:sldMk cId="496418975" sldId="282"/>
            <ac:spMk id="2" creationId="{81F0DF14-49E2-4549-9FCD-960B14DA2665}"/>
          </ac:spMkLst>
        </pc:spChg>
        <pc:spChg chg="mod">
          <ac:chgData name="Stefan Prandl" userId="6370bd82c19b005f" providerId="LiveId" clId="{49BE3303-EACC-4BC8-9B07-37754B81C26F}" dt="2017-10-10T16:21:40.891" v="5946" actId="20577"/>
          <ac:spMkLst>
            <pc:docMk/>
            <pc:sldMk cId="496418975" sldId="282"/>
            <ac:spMk id="3" creationId="{4A9BE38F-43D0-40DD-BBBB-850D1ED61D50}"/>
          </ac:spMkLst>
        </pc:spChg>
      </pc:sldChg>
      <pc:sldChg chg="modSp add">
        <pc:chgData name="Stefan Prandl" userId="6370bd82c19b005f" providerId="LiveId" clId="{49BE3303-EACC-4BC8-9B07-37754B81C26F}" dt="2017-10-10T16:25:06.142" v="6595" actId="20577"/>
        <pc:sldMkLst>
          <pc:docMk/>
          <pc:sldMk cId="991914289" sldId="283"/>
        </pc:sldMkLst>
        <pc:spChg chg="mod">
          <ac:chgData name="Stefan Prandl" userId="6370bd82c19b005f" providerId="LiveId" clId="{49BE3303-EACC-4BC8-9B07-37754B81C26F}" dt="2017-10-10T16:21:48.780" v="5954" actId="20577"/>
          <ac:spMkLst>
            <pc:docMk/>
            <pc:sldMk cId="991914289" sldId="283"/>
            <ac:spMk id="2" creationId="{FBF4556B-6FAF-4B15-BAB3-D5AA647C474D}"/>
          </ac:spMkLst>
        </pc:spChg>
        <pc:spChg chg="mod">
          <ac:chgData name="Stefan Prandl" userId="6370bd82c19b005f" providerId="LiveId" clId="{49BE3303-EACC-4BC8-9B07-37754B81C26F}" dt="2017-10-10T16:25:06.142" v="6595" actId="20577"/>
          <ac:spMkLst>
            <pc:docMk/>
            <pc:sldMk cId="991914289" sldId="283"/>
            <ac:spMk id="3" creationId="{08AABDF1-FE86-410B-8D19-BAEAA4E97079}"/>
          </ac:spMkLst>
        </pc:spChg>
      </pc:sldChg>
      <pc:sldChg chg="modSp add">
        <pc:chgData name="Stefan Prandl" userId="6370bd82c19b005f" providerId="LiveId" clId="{49BE3303-EACC-4BC8-9B07-37754B81C26F}" dt="2017-10-10T16:26:19.495" v="6812" actId="20577"/>
        <pc:sldMkLst>
          <pc:docMk/>
          <pc:sldMk cId="3027576333" sldId="284"/>
        </pc:sldMkLst>
        <pc:spChg chg="mod">
          <ac:chgData name="Stefan Prandl" userId="6370bd82c19b005f" providerId="LiveId" clId="{49BE3303-EACC-4BC8-9B07-37754B81C26F}" dt="2017-10-10T16:24:12.946" v="6433" actId="20577"/>
          <ac:spMkLst>
            <pc:docMk/>
            <pc:sldMk cId="3027576333" sldId="284"/>
            <ac:spMk id="2" creationId="{62E4167F-7372-4467-9884-99BB375F5B3F}"/>
          </ac:spMkLst>
        </pc:spChg>
        <pc:spChg chg="mod">
          <ac:chgData name="Stefan Prandl" userId="6370bd82c19b005f" providerId="LiveId" clId="{49BE3303-EACC-4BC8-9B07-37754B81C26F}" dt="2017-10-10T16:26:19.495" v="6812" actId="20577"/>
          <ac:spMkLst>
            <pc:docMk/>
            <pc:sldMk cId="3027576333" sldId="284"/>
            <ac:spMk id="3" creationId="{A2A58DEC-6E5C-40F3-B950-62BB4555C933}"/>
          </ac:spMkLst>
        </pc:spChg>
      </pc:sldChg>
      <pc:sldChg chg="modSp add">
        <pc:chgData name="Stefan Prandl" userId="6370bd82c19b005f" providerId="LiveId" clId="{49BE3303-EACC-4BC8-9B07-37754B81C26F}" dt="2017-10-10T16:28:59.371" v="7263" actId="20577"/>
        <pc:sldMkLst>
          <pc:docMk/>
          <pc:sldMk cId="3637220612" sldId="285"/>
        </pc:sldMkLst>
        <pc:spChg chg="mod">
          <ac:chgData name="Stefan Prandl" userId="6370bd82c19b005f" providerId="LiveId" clId="{49BE3303-EACC-4BC8-9B07-37754B81C26F}" dt="2017-10-10T16:27:19.216" v="6833" actId="20577"/>
          <ac:spMkLst>
            <pc:docMk/>
            <pc:sldMk cId="3637220612" sldId="285"/>
            <ac:spMk id="2" creationId="{BBE3BFE2-47AD-47C9-BBFD-E257F646698F}"/>
          </ac:spMkLst>
        </pc:spChg>
        <pc:spChg chg="mod">
          <ac:chgData name="Stefan Prandl" userId="6370bd82c19b005f" providerId="LiveId" clId="{49BE3303-EACC-4BC8-9B07-37754B81C26F}" dt="2017-10-10T16:28:59.371" v="7263" actId="20577"/>
          <ac:spMkLst>
            <pc:docMk/>
            <pc:sldMk cId="3637220612" sldId="285"/>
            <ac:spMk id="3" creationId="{EC7C73D5-3515-4A8D-94C2-92C8131758EF}"/>
          </ac:spMkLst>
        </pc:spChg>
      </pc:sldChg>
      <pc:sldChg chg="addSp delSp modSp add">
        <pc:chgData name="Stefan Prandl" userId="6370bd82c19b005f" providerId="LiveId" clId="{49BE3303-EACC-4BC8-9B07-37754B81C26F}" dt="2017-10-10T16:29:15.234" v="7289"/>
        <pc:sldMkLst>
          <pc:docMk/>
          <pc:sldMk cId="1226016620" sldId="286"/>
        </pc:sldMkLst>
        <pc:spChg chg="mod">
          <ac:chgData name="Stefan Prandl" userId="6370bd82c19b005f" providerId="LiveId" clId="{49BE3303-EACC-4BC8-9B07-37754B81C26F}" dt="2017-10-10T16:29:08.622" v="7288" actId="20577"/>
          <ac:spMkLst>
            <pc:docMk/>
            <pc:sldMk cId="1226016620" sldId="286"/>
            <ac:spMk id="2" creationId="{EB80FF2E-0A48-4907-A9AE-39592C1AFE79}"/>
          </ac:spMkLst>
        </pc:spChg>
        <pc:spChg chg="del">
          <ac:chgData name="Stefan Prandl" userId="6370bd82c19b005f" providerId="LiveId" clId="{49BE3303-EACC-4BC8-9B07-37754B81C26F}" dt="2017-10-10T16:29:15.234" v="7289"/>
          <ac:spMkLst>
            <pc:docMk/>
            <pc:sldMk cId="1226016620" sldId="286"/>
            <ac:spMk id="3" creationId="{539A96DC-B282-4E84-A318-40F6678E0AEF}"/>
          </ac:spMkLst>
        </pc:spChg>
        <pc:picChg chg="add mod">
          <ac:chgData name="Stefan Prandl" userId="6370bd82c19b005f" providerId="LiveId" clId="{49BE3303-EACC-4BC8-9B07-37754B81C26F}" dt="2017-10-10T16:29:15.234" v="7289"/>
          <ac:picMkLst>
            <pc:docMk/>
            <pc:sldMk cId="1226016620" sldId="286"/>
            <ac:picMk id="4" creationId="{FF76F84F-60F0-4884-B589-1EEB03BEAE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3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2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0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3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3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73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92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8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0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1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2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9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2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Logical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With </a:t>
            </a:r>
            <a:r>
              <a:rPr lang="en-AU" dirty="0" err="1"/>
              <a:t>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37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Level up!</a:t>
            </a:r>
          </a:p>
          <a:p>
            <a:r>
              <a:rPr lang="en-AU" dirty="0"/>
              <a:t>Everything is a Proposition now, starting with atomic propositions (A, B…)</a:t>
            </a:r>
            <a:endParaRPr lang="en-US" dirty="0"/>
          </a:p>
          <a:p>
            <a:r>
              <a:rPr lang="en-AU" dirty="0"/>
              <a:t>Only concerns itself with the truth values of </a:t>
            </a:r>
            <a:r>
              <a:rPr lang="en-AU" i="1" dirty="0"/>
              <a:t>symbols</a:t>
            </a:r>
            <a:r>
              <a:rPr lang="en-AU" dirty="0"/>
              <a:t> (not statements) and </a:t>
            </a:r>
            <a:r>
              <a:rPr lang="en-AU" i="1" dirty="0"/>
              <a:t>formulas</a:t>
            </a:r>
            <a:r>
              <a:rPr lang="en-AU" dirty="0"/>
              <a:t> built from those symbols.</a:t>
            </a:r>
          </a:p>
          <a:p>
            <a:r>
              <a:rPr lang="en-AU" dirty="0"/>
              <a:t>Allows complex formulas to be built by combining symbols with logical connectives</a:t>
            </a:r>
          </a:p>
          <a:p>
            <a:r>
              <a:rPr lang="en-AU" dirty="0"/>
              <a:t>Not, and, or, implies, if and only if</a:t>
            </a:r>
          </a:p>
          <a:p>
            <a:r>
              <a:rPr lang="en-AU" dirty="0"/>
              <a:t>This is what Boolean expressions are based on.</a:t>
            </a:r>
          </a:p>
        </p:txBody>
      </p:sp>
    </p:spTree>
    <p:extLst>
      <p:ext uri="{BB962C8B-B14F-4D97-AF65-F5344CB8AC3E}">
        <p14:creationId xmlns:p14="http://schemas.microsoft.com/office/powerpoint/2010/main" val="348509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truth value of a well formed formula is the meaning of that formula.</a:t>
            </a:r>
          </a:p>
          <a:p>
            <a:r>
              <a:rPr lang="en-AU" dirty="0"/>
              <a:t>Some formulas have a truth value that never changes:</a:t>
            </a:r>
          </a:p>
          <a:p>
            <a:pPr lvl="1"/>
            <a:r>
              <a:rPr lang="en-AU" dirty="0"/>
              <a:t>A or ~A</a:t>
            </a:r>
          </a:p>
          <a:p>
            <a:pPr lvl="1"/>
            <a:r>
              <a:rPr lang="en-AU" dirty="0"/>
              <a:t>A and ~A</a:t>
            </a:r>
          </a:p>
          <a:p>
            <a:r>
              <a:rPr lang="en-AU" dirty="0"/>
              <a:t>This is probably the logic you are most familiar with.</a:t>
            </a:r>
          </a:p>
          <a:p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4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next? Spock Logic?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2537327"/>
            <a:ext cx="4491068" cy="3434346"/>
          </a:xfrm>
        </p:spPr>
      </p:pic>
    </p:spTree>
    <p:extLst>
      <p:ext uri="{BB962C8B-B14F-4D97-AF65-F5344CB8AC3E}">
        <p14:creationId xmlns:p14="http://schemas.microsoft.com/office/powerpoint/2010/main" val="261731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Predicate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In propositional logic, the basic object is the atomic proposition</a:t>
            </a:r>
          </a:p>
          <a:p>
            <a:r>
              <a:rPr lang="en-AU" dirty="0"/>
              <a:t>In </a:t>
            </a:r>
            <a:r>
              <a:rPr lang="en-AU" i="1" dirty="0"/>
              <a:t>predicate</a:t>
            </a:r>
            <a:r>
              <a:rPr lang="en-AU" dirty="0"/>
              <a:t> logic, the basic object is the atomic </a:t>
            </a:r>
            <a:r>
              <a:rPr lang="en-AU" i="1" dirty="0"/>
              <a:t>formula</a:t>
            </a:r>
            <a:endParaRPr lang="en-AU" dirty="0"/>
          </a:p>
          <a:p>
            <a:r>
              <a:rPr lang="en-AU" dirty="0"/>
              <a:t>Atomic formula: A predicate symbol and terms that act as arguments to that predicate symbol</a:t>
            </a:r>
          </a:p>
          <a:p>
            <a:r>
              <a:rPr lang="en-AU" dirty="0"/>
              <a:t>The predicate symbol is usually named after the relation between the arguments.</a:t>
            </a:r>
          </a:p>
          <a:p>
            <a:pPr lvl="1"/>
            <a:r>
              <a:rPr lang="en-AU" dirty="0"/>
              <a:t>Friends(</a:t>
            </a:r>
            <a:r>
              <a:rPr lang="en-AU" dirty="0" err="1"/>
              <a:t>steve</a:t>
            </a:r>
            <a:r>
              <a:rPr lang="en-AU" dirty="0"/>
              <a:t>, bob) is true when </a:t>
            </a:r>
            <a:r>
              <a:rPr lang="en-AU" dirty="0" err="1"/>
              <a:t>steve</a:t>
            </a:r>
            <a:r>
              <a:rPr lang="en-AU" dirty="0"/>
              <a:t> and bob are friends</a:t>
            </a:r>
          </a:p>
          <a:p>
            <a:r>
              <a:rPr lang="en-AU" dirty="0"/>
              <a:t>This is more powerful, because you can make it from other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Predicate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P(a1,a2,a3,…,an) – Every argument is a term</a:t>
            </a:r>
          </a:p>
          <a:p>
            <a:r>
              <a:rPr lang="en-AU" dirty="0"/>
              <a:t>Each term can be a constant, variable, or function!</a:t>
            </a:r>
          </a:p>
          <a:p>
            <a:r>
              <a:rPr lang="en-AU" dirty="0"/>
              <a:t>In propositional logic the truth value of a well formed formula depends on the interpretation.</a:t>
            </a:r>
          </a:p>
          <a:p>
            <a:r>
              <a:rPr lang="en-AU" dirty="0"/>
              <a:t>Atomic formulas have terms, but are atomic… so their interpretation is </a:t>
            </a:r>
            <a:r>
              <a:rPr lang="en-AU"/>
              <a:t>more complex.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1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AC9D-2E67-49E7-8931-61B9AAF5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Predicate Logic: Clausal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36D1-5425-4F33-BC11-93B039F7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Clausal form is a way of writing formulas in predicate logic using only ∧, ∨, and ¬</a:t>
            </a:r>
            <a:endParaRPr lang="en-AU" i="1" dirty="0"/>
          </a:p>
          <a:p>
            <a:r>
              <a:rPr lang="en-AU" dirty="0"/>
              <a:t>A “literal” is a positive or negative atomic formula</a:t>
            </a:r>
          </a:p>
          <a:p>
            <a:r>
              <a:rPr lang="en-AU" dirty="0"/>
              <a:t>A “clause” is a set of literals connected by ∨</a:t>
            </a:r>
          </a:p>
          <a:p>
            <a:r>
              <a:rPr lang="en-AU" dirty="0"/>
              <a:t>Positive literals are at the front of a clause, negative at the back.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</a:p>
          <a:p>
            <a:r>
              <a:rPr lang="en-AU" dirty="0"/>
              <a:t>Horn clauses are a special case with only one positive literal: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4445B-D069-4D0C-BC5D-D7F3E387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4633912"/>
            <a:ext cx="5410200" cy="3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E4C4C-63A1-4B9F-BB3A-727E3627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96" y="5691187"/>
            <a:ext cx="29432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A4F8-52E2-4128-8E0E-69E3B4DC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Resolution!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731E-FBE5-4396-88CD-2EB9BE11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 clauses can be “resolved” if:</a:t>
            </a:r>
          </a:p>
          <a:p>
            <a:pPr lvl="1"/>
            <a:r>
              <a:rPr lang="en-AU" dirty="0"/>
              <a:t>One contains a positive literal</a:t>
            </a:r>
          </a:p>
          <a:p>
            <a:pPr lvl="1"/>
            <a:r>
              <a:rPr lang="en-AU" dirty="0"/>
              <a:t>The other contains a corresponding negative literal</a:t>
            </a:r>
          </a:p>
          <a:p>
            <a:pPr lvl="1"/>
            <a:r>
              <a:rPr lang="en-AU" dirty="0"/>
              <a:t>The two literals share the same symbol</a:t>
            </a:r>
          </a:p>
          <a:p>
            <a:pPr lvl="1"/>
            <a:r>
              <a:rPr lang="en-AU" dirty="0"/>
              <a:t>The two literals share the same number of arguments</a:t>
            </a:r>
          </a:p>
          <a:p>
            <a:pPr lvl="1"/>
            <a:r>
              <a:rPr lang="en-AU" dirty="0"/>
              <a:t>The arguments of both same literals are the same (or can be otherwise unified)</a:t>
            </a:r>
          </a:p>
          <a:p>
            <a:r>
              <a:rPr lang="en-AU" dirty="0"/>
              <a:t>What this means is that you can use the fact that things can’t be both true and false to find new facts about the world quickly.</a:t>
            </a:r>
          </a:p>
        </p:txBody>
      </p:sp>
    </p:spTree>
    <p:extLst>
      <p:ext uri="{BB962C8B-B14F-4D97-AF65-F5344CB8AC3E}">
        <p14:creationId xmlns:p14="http://schemas.microsoft.com/office/powerpoint/2010/main" val="27211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74DD-9ACA-4DBB-B29D-6BF87CA4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Resolution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674B-C5F0-4717-BCC2-2699C1B8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P(a) v ~Q(</a:t>
            </a:r>
            <a:r>
              <a:rPr lang="en-AU" dirty="0" err="1"/>
              <a:t>b,c</a:t>
            </a:r>
            <a:r>
              <a:rPr lang="en-AU" dirty="0"/>
              <a:t>)</a:t>
            </a:r>
          </a:p>
          <a:p>
            <a:r>
              <a:rPr lang="en-AU" dirty="0"/>
              <a:t>Q(</a:t>
            </a:r>
            <a:r>
              <a:rPr lang="en-AU" dirty="0" err="1"/>
              <a:t>b,c</a:t>
            </a:r>
            <a:r>
              <a:rPr lang="en-AU" dirty="0"/>
              <a:t>) v ~R(</a:t>
            </a:r>
            <a:r>
              <a:rPr lang="en-AU" dirty="0" err="1"/>
              <a:t>b,c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Q(</a:t>
            </a:r>
            <a:r>
              <a:rPr lang="en-AU" dirty="0" err="1"/>
              <a:t>b,c</a:t>
            </a:r>
            <a:r>
              <a:rPr lang="en-AU" dirty="0"/>
              <a:t>) can be both true and false for these statements, so it can be ignored to create a third resolved statement that you can then use </a:t>
            </a:r>
            <a:r>
              <a:rPr lang="en-AU" i="1" dirty="0"/>
              <a:t>in addition</a:t>
            </a:r>
            <a:r>
              <a:rPr lang="en-AU" dirty="0"/>
              <a:t> to the other two:</a:t>
            </a:r>
          </a:p>
          <a:p>
            <a:endParaRPr lang="en-AU" dirty="0"/>
          </a:p>
          <a:p>
            <a:r>
              <a:rPr lang="en-AU" dirty="0"/>
              <a:t>P(a) v ~R(</a:t>
            </a:r>
            <a:r>
              <a:rPr lang="en-AU" dirty="0" err="1"/>
              <a:t>b,c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274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A749-17FA-4032-8406-93C8B063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Magic Of Logic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DB691-B953-4FE1-9270-41BF244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Logic languages are written as what to do instead of how to do it.</a:t>
            </a:r>
          </a:p>
          <a:p>
            <a:r>
              <a:rPr lang="en-AU" dirty="0"/>
              <a:t>The higher the level of a programming language, the less detail you have to write.</a:t>
            </a:r>
          </a:p>
          <a:p>
            <a:r>
              <a:rPr lang="en-AU" dirty="0"/>
              <a:t>Highest level languages would just be you asking the computer to do things in natural languages.</a:t>
            </a:r>
          </a:p>
          <a:p>
            <a:r>
              <a:rPr lang="en-AU" dirty="0"/>
              <a:t>“Print sorted array A” – and the computer figures it out.</a:t>
            </a:r>
          </a:p>
          <a:p>
            <a:r>
              <a:rPr lang="en-AU" dirty="0"/>
              <a:t>Logic programming is </a:t>
            </a:r>
            <a:r>
              <a:rPr lang="en-AU" i="1" dirty="0"/>
              <a:t>close</a:t>
            </a:r>
            <a:r>
              <a:rPr lang="en-AU" dirty="0"/>
              <a:t> but not quite.</a:t>
            </a:r>
          </a:p>
        </p:txBody>
      </p:sp>
    </p:spTree>
    <p:extLst>
      <p:ext uri="{BB962C8B-B14F-4D97-AF65-F5344CB8AC3E}">
        <p14:creationId xmlns:p14="http://schemas.microsoft.com/office/powerpoint/2010/main" val="226583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C3CD-033A-4EBA-98E5-0C8E1A8E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963CC-1C8E-4A1A-84C5-EF2E6FDFD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Logical programming is based on automated theorem proving systems.</a:t>
            </a:r>
          </a:p>
          <a:p>
            <a:r>
              <a:rPr lang="en-AU" dirty="0"/>
              <a:t>These were programs that can construct formal proofs of propositions stated in a symbolic language.</a:t>
            </a:r>
          </a:p>
          <a:p>
            <a:r>
              <a:rPr lang="en-AU" dirty="0"/>
              <a:t>Logic programming basically “proves” the solution, and in doing so builds the code to solve it. </a:t>
            </a:r>
          </a:p>
          <a:p>
            <a:r>
              <a:rPr lang="en-AU" dirty="0"/>
              <a:t>Given array A, to sort it, one proves the sorted array exists, and then builds it.</a:t>
            </a:r>
          </a:p>
          <a:p>
            <a:r>
              <a:rPr lang="en-AU" dirty="0"/>
              <a:t>Programs are expressed as propositions that assert the existence of your solution, what to achieve, not how to get there.</a:t>
            </a:r>
          </a:p>
        </p:txBody>
      </p:sp>
    </p:spTree>
    <p:extLst>
      <p:ext uri="{BB962C8B-B14F-4D97-AF65-F5344CB8AC3E}">
        <p14:creationId xmlns:p14="http://schemas.microsoft.com/office/powerpoint/2010/main" val="182833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vs Pure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Our current style of programming seems logical enough, how can we go more logical?</a:t>
            </a:r>
          </a:p>
          <a:p>
            <a:r>
              <a:rPr lang="en-AU" dirty="0"/>
              <a:t>By basing the entire language structure on first order predicate calculus itself.</a:t>
            </a:r>
          </a:p>
          <a:p>
            <a:r>
              <a:rPr lang="en-AU" dirty="0"/>
              <a:t>Logical programming basically consists of stating a problem logically, and asking a question of that problem</a:t>
            </a:r>
          </a:p>
          <a:p>
            <a:r>
              <a:rPr lang="en-AU" dirty="0"/>
              <a:t>The program is basically then a logical deduction to retrieve the answer to that question.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A8DE6-FF6B-4CF9-AAE0-C7ABBC78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8CA2-5DFF-4AD8-BC60-4A64A00F7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Computer says no (or false)</a:t>
            </a:r>
          </a:p>
        </p:txBody>
      </p:sp>
    </p:spTree>
    <p:extLst>
      <p:ext uri="{BB962C8B-B14F-4D97-AF65-F5344CB8AC3E}">
        <p14:creationId xmlns:p14="http://schemas.microsoft.com/office/powerpoint/2010/main" val="36407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C6429-EFC6-4F5A-A434-2179061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Prolog</a:t>
            </a:r>
            <a:r>
              <a:rPr lang="en-AU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B33BC-2AEE-4208-82D6-71804DB4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 the 1970s, a French group called Groupe </a:t>
            </a:r>
            <a:r>
              <a:rPr lang="en-AU" dirty="0" err="1"/>
              <a:t>D’Intelligence</a:t>
            </a:r>
            <a:r>
              <a:rPr lang="en-AU" dirty="0"/>
              <a:t> </a:t>
            </a:r>
            <a:r>
              <a:rPr lang="en-AU" dirty="0" err="1"/>
              <a:t>Artificielle</a:t>
            </a:r>
            <a:r>
              <a:rPr lang="en-AU" dirty="0"/>
              <a:t> at Marseille university developed a language to assist in AI development using symbolic logic.</a:t>
            </a:r>
          </a:p>
          <a:p>
            <a:r>
              <a:rPr lang="en-AU" dirty="0"/>
              <a:t>This was </a:t>
            </a:r>
            <a:r>
              <a:rPr lang="en-AU" dirty="0" err="1"/>
              <a:t>Prolog</a:t>
            </a:r>
            <a:r>
              <a:rPr lang="en-AU" dirty="0"/>
              <a:t> (</a:t>
            </a:r>
            <a:r>
              <a:rPr lang="en-AU" dirty="0" err="1"/>
              <a:t>PROgramming</a:t>
            </a:r>
            <a:r>
              <a:rPr lang="en-AU" dirty="0"/>
              <a:t> in </a:t>
            </a:r>
            <a:r>
              <a:rPr lang="en-AU" dirty="0" err="1"/>
              <a:t>LOGic</a:t>
            </a:r>
            <a:r>
              <a:rPr lang="en-AU" dirty="0"/>
              <a:t>)</a:t>
            </a:r>
          </a:p>
          <a:p>
            <a:r>
              <a:rPr lang="en-AU" dirty="0"/>
              <a:t>The first interpreter was available by 1972.</a:t>
            </a:r>
          </a:p>
          <a:p>
            <a:r>
              <a:rPr lang="en-AU" dirty="0"/>
              <a:t>In 1981, Japan built a special research lab for 5</a:t>
            </a:r>
            <a:r>
              <a:rPr lang="en-AU" baseline="30000" dirty="0"/>
              <a:t>th</a:t>
            </a:r>
            <a:r>
              <a:rPr lang="en-AU" dirty="0"/>
              <a:t> gen computing.</a:t>
            </a:r>
          </a:p>
          <a:p>
            <a:r>
              <a:rPr lang="en-AU" dirty="0"/>
              <a:t>Logic programming (and by </a:t>
            </a:r>
            <a:r>
              <a:rPr lang="en-AU" dirty="0" err="1"/>
              <a:t>extention</a:t>
            </a:r>
            <a:r>
              <a:rPr lang="en-AU" dirty="0"/>
              <a:t> </a:t>
            </a:r>
            <a:r>
              <a:rPr lang="en-AU" dirty="0" err="1"/>
              <a:t>Prolog</a:t>
            </a:r>
            <a:r>
              <a:rPr lang="en-AU" dirty="0"/>
              <a:t>) were core to that project.</a:t>
            </a:r>
          </a:p>
        </p:txBody>
      </p:sp>
    </p:spTree>
    <p:extLst>
      <p:ext uri="{BB962C8B-B14F-4D97-AF65-F5344CB8AC3E}">
        <p14:creationId xmlns:p14="http://schemas.microsoft.com/office/powerpoint/2010/main" val="248551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C02F-8AB5-43A3-B519-CDB147C1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2A05-63DB-4E82-AF65-0240DA5F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is </a:t>
            </a:r>
            <a:r>
              <a:rPr lang="en-AU" i="1" dirty="0"/>
              <a:t>the</a:t>
            </a:r>
            <a:r>
              <a:rPr lang="en-AU" dirty="0"/>
              <a:t> logical programming language.</a:t>
            </a:r>
          </a:p>
          <a:p>
            <a:r>
              <a:rPr lang="en-AU" dirty="0"/>
              <a:t>There are other logical programming languages… however they are </a:t>
            </a:r>
            <a:r>
              <a:rPr lang="en-AU" i="1" dirty="0"/>
              <a:t>all</a:t>
            </a:r>
            <a:r>
              <a:rPr lang="en-AU" dirty="0"/>
              <a:t> dialects of </a:t>
            </a:r>
            <a:r>
              <a:rPr lang="en-AU" dirty="0" err="1"/>
              <a:t>Prolog</a:t>
            </a:r>
            <a:r>
              <a:rPr lang="en-AU" dirty="0"/>
              <a:t>.</a:t>
            </a:r>
          </a:p>
          <a:p>
            <a:r>
              <a:rPr lang="en-AU" dirty="0" err="1"/>
              <a:t>Prolog</a:t>
            </a:r>
            <a:r>
              <a:rPr lang="en-AU" dirty="0"/>
              <a:t> is an interesting case where there is no reason to reinvent the language. </a:t>
            </a:r>
          </a:p>
          <a:p>
            <a:r>
              <a:rPr lang="en-AU" dirty="0"/>
              <a:t>Due to the logical nature of </a:t>
            </a:r>
            <a:r>
              <a:rPr lang="en-AU" dirty="0" err="1"/>
              <a:t>Prolog</a:t>
            </a:r>
            <a:r>
              <a:rPr lang="en-AU" dirty="0"/>
              <a:t>, it is very nearly complete for all concepts within it.</a:t>
            </a:r>
          </a:p>
          <a:p>
            <a:r>
              <a:rPr lang="en-AU" dirty="0"/>
              <a:t>It’s also really simple, and surprisingly easy to understand.</a:t>
            </a:r>
          </a:p>
          <a:p>
            <a:r>
              <a:rPr lang="en-AU" dirty="0"/>
              <a:t>However, you may disagree.</a:t>
            </a:r>
          </a:p>
        </p:txBody>
      </p:sp>
    </p:spTree>
    <p:extLst>
      <p:ext uri="{BB962C8B-B14F-4D97-AF65-F5344CB8AC3E}">
        <p14:creationId xmlns:p14="http://schemas.microsoft.com/office/powerpoint/2010/main" val="223715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CA20-1E3E-B525-8702-32841F9C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2366-2D48-DBBA-7B9A-B419C092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Three Major Contributions </a:t>
            </a:r>
            <a:r>
              <a:rPr lang="en-AU" dirty="0" err="1"/>
              <a:t>Prolog</a:t>
            </a:r>
            <a:r>
              <a:rPr lang="en-AU" dirty="0"/>
              <a:t> brings to programming languages:</a:t>
            </a:r>
          </a:p>
          <a:p>
            <a:pPr lvl="1"/>
            <a:r>
              <a:rPr lang="en-AU" dirty="0"/>
              <a:t>Unification</a:t>
            </a:r>
          </a:p>
          <a:p>
            <a:pPr lvl="2"/>
            <a:r>
              <a:rPr lang="en-AU" dirty="0"/>
              <a:t>List = [1,2,3].</a:t>
            </a:r>
          </a:p>
          <a:p>
            <a:pPr lvl="2"/>
            <a:r>
              <a:rPr lang="en-AU" dirty="0"/>
              <a:t>[1,2,3] = List.</a:t>
            </a:r>
          </a:p>
          <a:p>
            <a:pPr lvl="1"/>
            <a:r>
              <a:rPr lang="en-AU" dirty="0"/>
              <a:t>Backtracking</a:t>
            </a:r>
          </a:p>
          <a:p>
            <a:pPr lvl="2"/>
            <a:r>
              <a:rPr lang="en-AU" dirty="0"/>
              <a:t>Multiple solutions are sought after</a:t>
            </a:r>
          </a:p>
          <a:p>
            <a:pPr lvl="1"/>
            <a:r>
              <a:rPr lang="en-AU" dirty="0"/>
              <a:t>Inferences</a:t>
            </a:r>
          </a:p>
          <a:p>
            <a:pPr lvl="2"/>
            <a:r>
              <a:rPr lang="en-AU" dirty="0"/>
              <a:t>Able to create implicit inferences from multiple rules</a:t>
            </a:r>
          </a:p>
        </p:txBody>
      </p:sp>
    </p:spTree>
    <p:extLst>
      <p:ext uri="{BB962C8B-B14F-4D97-AF65-F5344CB8AC3E}">
        <p14:creationId xmlns:p14="http://schemas.microsoft.com/office/powerpoint/2010/main" val="411544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64EE-11DF-4A1C-AE22-3E05A01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Unification : </a:t>
            </a:r>
            <a:r>
              <a:rPr lang="en-AU" dirty="0" err="1"/>
              <a:t>Prolog’s</a:t>
            </a:r>
            <a:r>
              <a:rPr lang="en-AU" dirty="0"/>
              <a:t>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3AAA-EED0-479F-81FD-C6BF05D2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Unification in </a:t>
            </a:r>
            <a:r>
              <a:rPr lang="en-AU" dirty="0" err="1"/>
              <a:t>Prolog</a:t>
            </a:r>
            <a:r>
              <a:rPr lang="en-AU" dirty="0"/>
              <a:t> is the usage of logical resolution to match (some parts of) a query against the heads of clauses in a logical database of functions.</a:t>
            </a:r>
          </a:p>
          <a:p>
            <a:r>
              <a:rPr lang="en-AU" dirty="0"/>
              <a:t>Finding an assignment of values to variables makes the goal identical to the head of one of the clauses, which results in a step by step deduction process that takes the goal and links it up to the logical answer.</a:t>
            </a:r>
          </a:p>
          <a:p>
            <a:r>
              <a:rPr lang="en-AU" dirty="0" err="1"/>
              <a:t>Prolog</a:t>
            </a:r>
            <a:r>
              <a:rPr lang="en-AU" dirty="0"/>
              <a:t> handles variables by either matching the ones in the new head to the old query and assuring all others are set uniformly, </a:t>
            </a:r>
            <a:r>
              <a:rPr lang="en-AU" i="1" dirty="0"/>
              <a:t>or:</a:t>
            </a:r>
            <a:endParaRPr lang="en-AU" dirty="0"/>
          </a:p>
          <a:p>
            <a:r>
              <a:rPr lang="en-AU" dirty="0"/>
              <a:t>Handling any variable clashes by such methods as renaming uniformly.</a:t>
            </a:r>
          </a:p>
        </p:txBody>
      </p:sp>
    </p:spTree>
    <p:extLst>
      <p:ext uri="{BB962C8B-B14F-4D97-AF65-F5344CB8AC3E}">
        <p14:creationId xmlns:p14="http://schemas.microsoft.com/office/powerpoint/2010/main" val="402667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8577-433A-4085-B7FA-813C8D22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0245-25F9-49FF-85CF-CF17D0FA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Extremely simple, there are three main parts:</a:t>
            </a:r>
          </a:p>
          <a:p>
            <a:pPr lvl="1"/>
            <a:r>
              <a:rPr lang="en-AU" dirty="0"/>
              <a:t>Rules</a:t>
            </a:r>
          </a:p>
          <a:p>
            <a:pPr lvl="1"/>
            <a:r>
              <a:rPr lang="en-AU" dirty="0"/>
              <a:t>Facts</a:t>
            </a:r>
          </a:p>
          <a:p>
            <a:pPr lvl="1"/>
            <a:r>
              <a:rPr lang="en-AU" dirty="0"/>
              <a:t>Query</a:t>
            </a:r>
          </a:p>
          <a:p>
            <a:r>
              <a:rPr lang="en-AU" dirty="0"/>
              <a:t>Each of these are really simple to write.</a:t>
            </a:r>
          </a:p>
        </p:txBody>
      </p:sp>
    </p:spTree>
    <p:extLst>
      <p:ext uri="{BB962C8B-B14F-4D97-AF65-F5344CB8AC3E}">
        <p14:creationId xmlns:p14="http://schemas.microsoft.com/office/powerpoint/2010/main" val="86731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5AB9-6284-47A5-B3E1-892BE256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8BE0-1DF8-43E5-B0AC-156A10F54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Basically a database of relationships that can be used by the query to unify with the facts.</a:t>
            </a:r>
          </a:p>
          <a:p>
            <a:r>
              <a:rPr lang="en-AU" dirty="0"/>
              <a:t>This is a list of known relationships </a:t>
            </a:r>
            <a:r>
              <a:rPr lang="en-AU" dirty="0" err="1"/>
              <a:t>Prolog</a:t>
            </a:r>
            <a:r>
              <a:rPr lang="en-AU" dirty="0"/>
              <a:t> can use to find the answer, basically.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  <a:br>
              <a:rPr lang="en-AU" dirty="0"/>
            </a:br>
            <a:r>
              <a:rPr lang="en-AU" dirty="0"/>
              <a:t>grandparent(X,Z) :- parent (X,Y), parent (Y,Z).</a:t>
            </a:r>
          </a:p>
          <a:p>
            <a:r>
              <a:rPr lang="en-AU" i="1" dirty="0"/>
              <a:t>For all X and Z, Grandparent(X,Z) or ~parent(X,Y) or ~parent(Y,Z)</a:t>
            </a:r>
            <a:endParaRPr lang="en-AU" dirty="0"/>
          </a:p>
          <a:p>
            <a:r>
              <a:rPr lang="en-AU" dirty="0"/>
              <a:t>Why this way? Horn clause. Good for resolution.</a:t>
            </a:r>
          </a:p>
          <a:p>
            <a:r>
              <a:rPr lang="en-AU" dirty="0"/>
              <a:t>May or may not be the best way to think about it.</a:t>
            </a:r>
          </a:p>
        </p:txBody>
      </p:sp>
    </p:spTree>
    <p:extLst>
      <p:ext uri="{BB962C8B-B14F-4D97-AF65-F5344CB8AC3E}">
        <p14:creationId xmlns:p14="http://schemas.microsoft.com/office/powerpoint/2010/main" val="50831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DF14-49E2-4549-9FCD-960B14DA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E38F-43D0-40DD-BBBB-850D1ED6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 a database of things that are known to be  always true.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  <a:br>
              <a:rPr lang="en-AU" dirty="0"/>
            </a:br>
            <a:r>
              <a:rPr lang="en-AU" dirty="0"/>
              <a:t>father(</a:t>
            </a:r>
            <a:r>
              <a:rPr lang="en-AU" dirty="0" err="1"/>
              <a:t>john,mary</a:t>
            </a:r>
            <a:r>
              <a:rPr lang="en-AU" dirty="0"/>
              <a:t>)</a:t>
            </a:r>
          </a:p>
          <a:p>
            <a:r>
              <a:rPr lang="en-AU" i="1" dirty="0"/>
              <a:t>John is the father of Mary</a:t>
            </a:r>
            <a:endParaRPr lang="en-AU" dirty="0"/>
          </a:p>
          <a:p>
            <a:r>
              <a:rPr lang="en-AU" dirty="0"/>
              <a:t>This is super easy to understand.</a:t>
            </a:r>
          </a:p>
        </p:txBody>
      </p:sp>
    </p:spTree>
    <p:extLst>
      <p:ext uri="{BB962C8B-B14F-4D97-AF65-F5344CB8AC3E}">
        <p14:creationId xmlns:p14="http://schemas.microsoft.com/office/powerpoint/2010/main" val="49641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556B-6FAF-4B15-BAB3-D5AA647C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BDF1-FE86-410B-8D19-BAEAA4E9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Things you want solved. </a:t>
            </a:r>
          </a:p>
          <a:p>
            <a:r>
              <a:rPr lang="en-AU" dirty="0"/>
              <a:t>These are the goals you set </a:t>
            </a:r>
            <a:r>
              <a:rPr lang="en-AU" dirty="0" err="1"/>
              <a:t>Prolog</a:t>
            </a:r>
            <a:r>
              <a:rPr lang="en-AU" dirty="0"/>
              <a:t>, and then </a:t>
            </a:r>
            <a:r>
              <a:rPr lang="en-AU" dirty="0" err="1"/>
              <a:t>Prolog</a:t>
            </a:r>
            <a:r>
              <a:rPr lang="en-AU" dirty="0"/>
              <a:t> tries to use the relationships in your rules segment to prove that what you asked exists from what the facts state.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  <a:br>
              <a:rPr lang="en-AU" dirty="0"/>
            </a:br>
            <a:r>
              <a:rPr lang="en-AU" dirty="0"/>
              <a:t>:- ancestor(X, </a:t>
            </a:r>
            <a:r>
              <a:rPr lang="en-AU" dirty="0" err="1"/>
              <a:t>cindy</a:t>
            </a:r>
            <a:r>
              <a:rPr lang="en-AU" dirty="0"/>
              <a:t>), sibling(</a:t>
            </a:r>
            <a:r>
              <a:rPr lang="en-AU" dirty="0" err="1"/>
              <a:t>X,jeffrey</a:t>
            </a:r>
            <a:r>
              <a:rPr lang="en-AU" dirty="0"/>
              <a:t>)</a:t>
            </a:r>
          </a:p>
          <a:p>
            <a:r>
              <a:rPr lang="en-AU" i="1" dirty="0"/>
              <a:t>Is there an ancestor of Cindy who is also a sibling of Jeffrey?</a:t>
            </a:r>
            <a:endParaRPr lang="en-AU" dirty="0"/>
          </a:p>
          <a:p>
            <a:r>
              <a:rPr lang="en-AU" dirty="0"/>
              <a:t>This is always preceded by a “:-”</a:t>
            </a:r>
          </a:p>
        </p:txBody>
      </p:sp>
    </p:spTree>
    <p:extLst>
      <p:ext uri="{BB962C8B-B14F-4D97-AF65-F5344CB8AC3E}">
        <p14:creationId xmlns:p14="http://schemas.microsoft.com/office/powerpoint/2010/main" val="99191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167F-7372-4467-9884-99BB375F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elements of </a:t>
            </a:r>
            <a:r>
              <a:rPr lang="en-AU" dirty="0" err="1"/>
              <a:t>Prolog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58DEC-6E5C-40F3-B950-62BB4555C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Variables</a:t>
            </a:r>
          </a:p>
          <a:p>
            <a:pPr lvl="1"/>
            <a:r>
              <a:rPr lang="en-AU" dirty="0"/>
              <a:t>These aren’t your average variables, these are logical variables. They all must start with a capital letter. </a:t>
            </a:r>
          </a:p>
          <a:p>
            <a:pPr lvl="1"/>
            <a:r>
              <a:rPr lang="en-AU" dirty="0" err="1"/>
              <a:t>Ie</a:t>
            </a:r>
            <a:r>
              <a:rPr lang="en-AU" dirty="0"/>
              <a:t>: X, Y, Animal, Vegetable, Mineral</a:t>
            </a:r>
          </a:p>
          <a:p>
            <a:r>
              <a:rPr lang="en-AU" dirty="0"/>
              <a:t>Literals</a:t>
            </a:r>
          </a:p>
          <a:p>
            <a:pPr lvl="1"/>
            <a:r>
              <a:rPr lang="en-AU" dirty="0"/>
              <a:t>These are actual values things can have. They always start with lower case letters</a:t>
            </a:r>
          </a:p>
          <a:p>
            <a:pPr lvl="1"/>
            <a:r>
              <a:rPr lang="en-AU" dirty="0" err="1"/>
              <a:t>Ie</a:t>
            </a:r>
            <a:r>
              <a:rPr lang="en-AU" dirty="0"/>
              <a:t>: x, y, cat, lettuce, granite</a:t>
            </a:r>
          </a:p>
          <a:p>
            <a:pPr lvl="1"/>
            <a:r>
              <a:rPr lang="en-AU" dirty="0"/>
              <a:t>Can also be numbers!</a:t>
            </a:r>
          </a:p>
        </p:txBody>
      </p:sp>
    </p:spTree>
    <p:extLst>
      <p:ext uri="{BB962C8B-B14F-4D97-AF65-F5344CB8AC3E}">
        <p14:creationId xmlns:p14="http://schemas.microsoft.com/office/powerpoint/2010/main" val="30275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Crash Course in Logic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Straight from Vulcan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30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BFE2-47AD-47C9-BBFD-E257F646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Clausal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73D5-3515-4A8D-94C2-92C813175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has a general format to it’s </a:t>
            </a:r>
            <a:r>
              <a:rPr lang="en-AU" dirty="0" err="1"/>
              <a:t>strucuture</a:t>
            </a:r>
            <a:r>
              <a:rPr lang="en-AU" dirty="0"/>
              <a:t>:</a:t>
            </a:r>
          </a:p>
          <a:p>
            <a:r>
              <a:rPr lang="en-AU" dirty="0"/>
              <a:t>HEAD :- BODY</a:t>
            </a:r>
          </a:p>
          <a:p>
            <a:r>
              <a:rPr lang="en-AU" dirty="0"/>
              <a:t>Heads can consist of at most 1 relation (function) with any number of variables.</a:t>
            </a:r>
          </a:p>
          <a:p>
            <a:r>
              <a:rPr lang="en-AU" dirty="0"/>
              <a:t>Bodies can be any number of relations which may also contain any number of variables.</a:t>
            </a:r>
          </a:p>
        </p:txBody>
      </p:sp>
    </p:spTree>
    <p:extLst>
      <p:ext uri="{BB962C8B-B14F-4D97-AF65-F5344CB8AC3E}">
        <p14:creationId xmlns:p14="http://schemas.microsoft.com/office/powerpoint/2010/main" val="363722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FF2E-0A48-4907-A9AE-39592C1A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 example program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76F84F-60F0-4884-B589-1EEB03BE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724" y="2489200"/>
            <a:ext cx="5240577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6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853285"/>
            <a:ext cx="6346825" cy="28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63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Facts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624" y="2489200"/>
            <a:ext cx="377077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4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But how does it work?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28" y="2489200"/>
            <a:ext cx="513956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52" y="2489200"/>
            <a:ext cx="526672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3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91" y="2489200"/>
            <a:ext cx="561284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Queries specify goals for the </a:t>
            </a:r>
            <a:r>
              <a:rPr lang="en-AU" dirty="0" err="1"/>
              <a:t>Prolog</a:t>
            </a:r>
            <a:r>
              <a:rPr lang="en-AU" dirty="0"/>
              <a:t> interpreter.</a:t>
            </a:r>
          </a:p>
          <a:p>
            <a:r>
              <a:rPr lang="en-AU" dirty="0"/>
              <a:t>They ask “is this true?” with respect to the current database of rules and facts.</a:t>
            </a:r>
          </a:p>
          <a:p>
            <a:r>
              <a:rPr lang="en-AU" dirty="0"/>
              <a:t>Queries can be very complex.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</a:p>
          <a:p>
            <a:r>
              <a:rPr lang="en-AU" dirty="0"/>
              <a:t>Is albert the father of Jeffrey?</a:t>
            </a:r>
            <a:br>
              <a:rPr lang="en-US" dirty="0"/>
            </a:br>
            <a:r>
              <a:rPr lang="en-US" dirty="0"/>
              <a:t>:- father(</a:t>
            </a:r>
            <a:r>
              <a:rPr lang="en-US" dirty="0" err="1"/>
              <a:t>albert,jeffrey</a:t>
            </a:r>
            <a:r>
              <a:rPr lang="en-US" dirty="0"/>
              <a:t>).</a:t>
            </a:r>
            <a:br>
              <a:rPr lang="en-AU" dirty="0"/>
            </a:br>
            <a:r>
              <a:rPr lang="en-AU" dirty="0"/>
              <a:t>		yes</a:t>
            </a:r>
          </a:p>
          <a:p>
            <a:r>
              <a:rPr lang="en-AU" dirty="0"/>
              <a:t>Is </a:t>
            </a:r>
            <a:r>
              <a:rPr lang="en-AU" dirty="0" err="1"/>
              <a:t>alice</a:t>
            </a:r>
            <a:r>
              <a:rPr lang="en-AU" dirty="0"/>
              <a:t> a cousin of john?</a:t>
            </a:r>
            <a:br>
              <a:rPr lang="en-US" dirty="0"/>
            </a:br>
            <a:r>
              <a:rPr lang="en-US" dirty="0"/>
              <a:t>:- cousin(</a:t>
            </a:r>
            <a:r>
              <a:rPr lang="en-US" dirty="0" err="1"/>
              <a:t>alice,john</a:t>
            </a:r>
            <a:r>
              <a:rPr lang="en-US" dirty="0"/>
              <a:t>).</a:t>
            </a:r>
            <a:br>
              <a:rPr lang="en-AU" dirty="0"/>
            </a:br>
            <a:r>
              <a:rPr lang="en-AU" dirty="0"/>
              <a:t>		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1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Queries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045" y="2489200"/>
            <a:ext cx="543793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1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Queries, now with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103" y="2489200"/>
            <a:ext cx="527181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Logic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three traditionally held laws of logic:</a:t>
            </a:r>
          </a:p>
          <a:p>
            <a:pPr lvl="1"/>
            <a:r>
              <a:rPr lang="en-AU" dirty="0"/>
              <a:t>Identity</a:t>
            </a:r>
          </a:p>
          <a:p>
            <a:pPr lvl="2"/>
            <a:r>
              <a:rPr lang="en-AU" dirty="0"/>
              <a:t>A is A, a thing is always equal to itself, a statement always implies itself</a:t>
            </a:r>
          </a:p>
          <a:p>
            <a:pPr lvl="1"/>
            <a:r>
              <a:rPr lang="en-AU" dirty="0"/>
              <a:t>Contradiction</a:t>
            </a:r>
          </a:p>
          <a:p>
            <a:pPr lvl="2"/>
            <a:r>
              <a:rPr lang="en-AU" dirty="0"/>
              <a:t>A is not not-A, a thing cannot both be and not be something, a statement cannot be both true and false.</a:t>
            </a:r>
          </a:p>
          <a:p>
            <a:pPr lvl="1"/>
            <a:r>
              <a:rPr lang="en-AU" dirty="0"/>
              <a:t>Excluded Middle</a:t>
            </a:r>
          </a:p>
          <a:p>
            <a:pPr lvl="2"/>
            <a:r>
              <a:rPr lang="en-AU" dirty="0"/>
              <a:t>A is not both A and not-A, a thing either is or is not something, every statement is either true or false.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4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Prolog’s</a:t>
            </a:r>
            <a:r>
              <a:rPr lang="en-AU" dirty="0"/>
              <a:t> “;” means that it has unbound variables used in the last goal proof, and prove it again ignoring previous solutions.</a:t>
            </a:r>
          </a:p>
          <a:p>
            <a:r>
              <a:rPr lang="en-AU" dirty="0"/>
              <a:t>Can be done automatically, or manually when requested.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</a:p>
          <a:p>
            <a:r>
              <a:rPr lang="en-AU" dirty="0"/>
              <a:t>Who is George the father of?</a:t>
            </a:r>
            <a:br>
              <a:rPr lang="en-AU" dirty="0"/>
            </a:br>
            <a:r>
              <a:rPr lang="en-AU" dirty="0"/>
              <a:t>:- father(</a:t>
            </a:r>
            <a:r>
              <a:rPr lang="en-AU" dirty="0" err="1"/>
              <a:t>george,X</a:t>
            </a:r>
            <a:r>
              <a:rPr lang="en-AU" dirty="0"/>
              <a:t>).</a:t>
            </a:r>
            <a:br>
              <a:rPr lang="en-US" dirty="0"/>
            </a:br>
            <a:r>
              <a:rPr lang="en-US" dirty="0"/>
              <a:t>		X = </a:t>
            </a:r>
            <a:r>
              <a:rPr lang="en-US" dirty="0" err="1"/>
              <a:t>cindy</a:t>
            </a:r>
            <a:r>
              <a:rPr lang="en-US" dirty="0"/>
              <a:t> ;</a:t>
            </a:r>
            <a:br>
              <a:rPr lang="en-US" dirty="0"/>
            </a:br>
            <a:r>
              <a:rPr lang="en-US" dirty="0"/>
              <a:t>		X = victor ; </a:t>
            </a:r>
            <a:br>
              <a:rPr lang="en-US" dirty="0"/>
            </a:br>
            <a:r>
              <a:rPr lang="en-US" dirty="0"/>
              <a:t>		no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7108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764" y="2489200"/>
            <a:ext cx="5340497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Complex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Commas can allow you to add more clauses to your goal.</a:t>
            </a:r>
          </a:p>
          <a:p>
            <a:r>
              <a:rPr lang="en-AU" dirty="0" err="1"/>
              <a:t>Eg</a:t>
            </a:r>
            <a:r>
              <a:rPr lang="en-AU" dirty="0"/>
              <a:t>:</a:t>
            </a:r>
          </a:p>
          <a:p>
            <a:r>
              <a:rPr lang="en-AU" dirty="0"/>
              <a:t>Is there a person (X) who is an ancestor of </a:t>
            </a:r>
            <a:r>
              <a:rPr lang="en-AU" dirty="0" err="1"/>
              <a:t>cindy</a:t>
            </a:r>
            <a:r>
              <a:rPr lang="en-AU" dirty="0"/>
              <a:t> and a sibling of Jeffrey?</a:t>
            </a:r>
            <a:br>
              <a:rPr lang="en-US" dirty="0"/>
            </a:br>
            <a:r>
              <a:rPr lang="en-US" dirty="0"/>
              <a:t>:- ancestor(X, </a:t>
            </a:r>
            <a:r>
              <a:rPr lang="en-US" dirty="0" err="1"/>
              <a:t>cindy</a:t>
            </a:r>
            <a:r>
              <a:rPr lang="en-US" dirty="0"/>
              <a:t>), sibling(X, </a:t>
            </a:r>
            <a:r>
              <a:rPr lang="en-US" dirty="0" err="1"/>
              <a:t>jeffrey</a:t>
            </a:r>
            <a:r>
              <a:rPr lang="en-US" dirty="0"/>
              <a:t>)</a:t>
            </a:r>
            <a:br>
              <a:rPr lang="en-AU" dirty="0"/>
            </a:br>
            <a:r>
              <a:rPr lang="en-AU" dirty="0"/>
              <a:t>		X = </a:t>
            </a:r>
            <a:r>
              <a:rPr lang="en-AU" dirty="0" err="1"/>
              <a:t>george</a:t>
            </a:r>
            <a:r>
              <a:rPr lang="en-AU" dirty="0"/>
              <a:t> ;</a:t>
            </a:r>
            <a:br>
              <a:rPr lang="en-AU" dirty="0"/>
            </a:br>
            <a:r>
              <a:rPr lang="en-AU" dirty="0"/>
              <a:t>		no</a:t>
            </a:r>
          </a:p>
        </p:txBody>
      </p:sp>
    </p:spTree>
    <p:extLst>
      <p:ext uri="{BB962C8B-B14F-4D97-AF65-F5344CB8AC3E}">
        <p14:creationId xmlns:p14="http://schemas.microsoft.com/office/powerpoint/2010/main" val="169760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Prove a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two methods of goal proving available to the </a:t>
            </a:r>
            <a:r>
              <a:rPr lang="en-AU" dirty="0" err="1"/>
              <a:t>Prolog</a:t>
            </a:r>
            <a:r>
              <a:rPr lang="en-AU" dirty="0"/>
              <a:t> interpreter.</a:t>
            </a:r>
          </a:p>
          <a:p>
            <a:pPr lvl="1"/>
            <a:r>
              <a:rPr lang="en-AU" dirty="0"/>
              <a:t>Unification, or matching with clause heads</a:t>
            </a:r>
          </a:p>
          <a:p>
            <a:pPr lvl="1"/>
            <a:r>
              <a:rPr lang="en-AU" dirty="0"/>
              <a:t>Resolution, or proving the corresponding clause bodies.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2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55461"/>
            <a:ext cx="6346825" cy="33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3034435"/>
            <a:ext cx="6346825" cy="24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29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3050157"/>
            <a:ext cx="6346825" cy="24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3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940409"/>
            <a:ext cx="6346825" cy="26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79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50671"/>
            <a:ext cx="6346825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54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03114"/>
            <a:ext cx="6346825" cy="3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These laws imply that each statement has a value of either true or false.</a:t>
            </a:r>
          </a:p>
          <a:p>
            <a:r>
              <a:rPr lang="en-AU" dirty="0"/>
              <a:t>Once you figure out which it is, the opposite of what you have concluded cannot be accepted.</a:t>
            </a:r>
          </a:p>
          <a:p>
            <a:r>
              <a:rPr lang="en-AU" dirty="0"/>
              <a:t>If you don’t follow the logical laws, then your answer cannot be considered reliable.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08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a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06602"/>
            <a:ext cx="6346825" cy="32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46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Compound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is Predicate logic</a:t>
            </a:r>
          </a:p>
          <a:p>
            <a:r>
              <a:rPr lang="en-AU" dirty="0"/>
              <a:t>Each parameter to a relation is a term</a:t>
            </a:r>
          </a:p>
          <a:p>
            <a:r>
              <a:rPr lang="en-AU" dirty="0"/>
              <a:t>But of course, each term can be a relation!</a:t>
            </a:r>
          </a:p>
          <a:p>
            <a:r>
              <a:rPr lang="en-AU" dirty="0"/>
              <a:t>This can make writing complex relations easier</a:t>
            </a:r>
          </a:p>
          <a:p>
            <a:r>
              <a:rPr lang="en-AU" dirty="0"/>
              <a:t>You can write a derivative as:</a:t>
            </a:r>
          </a:p>
          <a:p>
            <a:endParaRPr lang="en-AU" dirty="0"/>
          </a:p>
          <a:p>
            <a:r>
              <a:rPr lang="en-AU" dirty="0"/>
              <a:t>Or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6" y="4536077"/>
            <a:ext cx="8186058" cy="448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9" y="5399697"/>
            <a:ext cx="5125616" cy="5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49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does not need data structures per se, as the data structures are defined purely by their properties.</a:t>
            </a:r>
          </a:p>
          <a:p>
            <a:r>
              <a:rPr lang="en-AU" dirty="0"/>
              <a:t>The same approach can be used to define primitives!</a:t>
            </a:r>
          </a:p>
          <a:p>
            <a:r>
              <a:rPr lang="en-AU" dirty="0"/>
              <a:t>Defining the properties of say, an integer, can be used to define an integer implicitly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75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an Integer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8" y="2643673"/>
            <a:ext cx="7874632" cy="28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5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also has lists.</a:t>
            </a:r>
          </a:p>
          <a:p>
            <a:r>
              <a:rPr lang="en-AU" dirty="0"/>
              <a:t>These allow for grouping of variables or literals.</a:t>
            </a:r>
          </a:p>
          <a:p>
            <a:r>
              <a:rPr lang="en-AU" dirty="0"/>
              <a:t>You’re probably familiar with this by now!</a:t>
            </a:r>
          </a:p>
          <a:p>
            <a:pPr lvl="1"/>
            <a:r>
              <a:rPr lang="en-AU" dirty="0"/>
              <a:t>[] – Empty List</a:t>
            </a:r>
          </a:p>
          <a:p>
            <a:pPr lvl="1"/>
            <a:r>
              <a:rPr lang="en-AU" dirty="0"/>
              <a:t>[ H | T ] – cons(H, T)</a:t>
            </a:r>
          </a:p>
          <a:p>
            <a:pPr lvl="1"/>
            <a:r>
              <a:rPr lang="en-AU" dirty="0"/>
              <a:t>[ a, b, c, … ] – cons(</a:t>
            </a:r>
            <a:r>
              <a:rPr lang="en-AU" dirty="0" err="1"/>
              <a:t>a,cons</a:t>
            </a:r>
            <a:r>
              <a:rPr lang="en-AU" dirty="0"/>
              <a:t>(</a:t>
            </a:r>
            <a:r>
              <a:rPr lang="en-AU" dirty="0" err="1"/>
              <a:t>b,cons</a:t>
            </a:r>
            <a:r>
              <a:rPr lang="en-AU" dirty="0"/>
              <a:t>(c,…(nil)…)))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46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 to lists!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Components of lists are accessed implicitly.</a:t>
            </a:r>
          </a:p>
          <a:p>
            <a:r>
              <a:rPr lang="en-AU" dirty="0"/>
              <a:t>append(X, Y, Z) means “unify X, Y, and Z such that Z is the result of appending X and Y together”</a:t>
            </a:r>
          </a:p>
          <a:p>
            <a:r>
              <a:rPr lang="en-AU" dirty="0" err="1"/>
              <a:t>Prolog</a:t>
            </a:r>
            <a:r>
              <a:rPr lang="en-AU" dirty="0"/>
              <a:t> clauses for this are:</a:t>
            </a:r>
          </a:p>
          <a:p>
            <a:pPr lvl="1"/>
            <a:r>
              <a:rPr lang="en-AU" dirty="0"/>
              <a:t>append([], L, L).</a:t>
            </a:r>
          </a:p>
          <a:p>
            <a:pPr lvl="1"/>
            <a:r>
              <a:rPr lang="en-AU" dirty="0"/>
              <a:t>append(X.L, M, X.N) :- append(L, M, N)</a:t>
            </a:r>
          </a:p>
          <a:p>
            <a:r>
              <a:rPr lang="en-AU" dirty="0"/>
              <a:t>If X is [], return L</a:t>
            </a:r>
          </a:p>
          <a:p>
            <a:r>
              <a:rPr lang="en-AU" dirty="0"/>
              <a:t>Else, Z is the first part of X append N where N is Y appended to the last part of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22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append([</a:t>
            </a:r>
            <a:r>
              <a:rPr lang="en-AU" dirty="0" err="1"/>
              <a:t>a,b</a:t>
            </a:r>
            <a:r>
              <a:rPr lang="en-AU" dirty="0"/>
              <a:t>],[</a:t>
            </a:r>
            <a:r>
              <a:rPr lang="en-AU" dirty="0" err="1"/>
              <a:t>c,d</a:t>
            </a:r>
            <a:r>
              <a:rPr lang="en-AU" dirty="0"/>
              <a:t>],</a:t>
            </a:r>
            <a:r>
              <a:rPr lang="en-AU" dirty="0" err="1"/>
              <a:t>Ans</a:t>
            </a:r>
            <a:r>
              <a:rPr lang="en-AU" dirty="0"/>
              <a:t>) appears as:</a:t>
            </a:r>
            <a:br>
              <a:rPr lang="en-AU" dirty="0"/>
            </a:br>
            <a:r>
              <a:rPr lang="en-AU" dirty="0"/>
              <a:t>append(</a:t>
            </a:r>
            <a:r>
              <a:rPr lang="en-AU" dirty="0" err="1"/>
              <a:t>a.b</a:t>
            </a:r>
            <a:r>
              <a:rPr lang="en-AU" dirty="0"/>
              <a:t>.[],c.d.[],</a:t>
            </a:r>
            <a:r>
              <a:rPr lang="en-AU" dirty="0" err="1"/>
              <a:t>Ans</a:t>
            </a:r>
            <a:r>
              <a:rPr lang="en-AU" dirty="0"/>
              <a:t>)</a:t>
            </a:r>
          </a:p>
          <a:p>
            <a:r>
              <a:rPr lang="en-AU" dirty="0" err="1"/>
              <a:t>Prolog</a:t>
            </a:r>
            <a:r>
              <a:rPr lang="en-AU" dirty="0"/>
              <a:t> will attempt to match the goal to the clauses in append.</a:t>
            </a:r>
          </a:p>
          <a:p>
            <a:r>
              <a:rPr lang="en-AU" dirty="0"/>
              <a:t>This unification will succeed on the second clause with X=a, L=b.[], M=c.d.[], and </a:t>
            </a:r>
            <a:r>
              <a:rPr lang="en-AU" dirty="0" err="1"/>
              <a:t>Ans</a:t>
            </a:r>
            <a:r>
              <a:rPr lang="en-AU" dirty="0"/>
              <a:t>= </a:t>
            </a:r>
            <a:r>
              <a:rPr lang="en-AU" dirty="0" err="1"/>
              <a:t>a.N</a:t>
            </a:r>
            <a:endParaRPr lang="en-AU" dirty="0"/>
          </a:p>
          <a:p>
            <a:r>
              <a:rPr lang="en-AU" dirty="0"/>
              <a:t>This leads to the </a:t>
            </a:r>
            <a:r>
              <a:rPr lang="en-AU" dirty="0" err="1"/>
              <a:t>subgoal</a:t>
            </a:r>
            <a:r>
              <a:rPr lang="en-AU" dirty="0"/>
              <a:t> append(b.[], c.d.[], N)</a:t>
            </a:r>
          </a:p>
          <a:p>
            <a:r>
              <a:rPr lang="en-AU" dirty="0"/>
              <a:t>Eventually, N will bind to </a:t>
            </a:r>
            <a:r>
              <a:rPr lang="en-AU" dirty="0" err="1"/>
              <a:t>b.c.d</a:t>
            </a:r>
            <a:r>
              <a:rPr lang="en-AU" dirty="0"/>
              <a:t>.[]</a:t>
            </a:r>
          </a:p>
          <a:p>
            <a:r>
              <a:rPr lang="en-AU" dirty="0"/>
              <a:t>This will result in </a:t>
            </a:r>
            <a:r>
              <a:rPr lang="en-AU" dirty="0" err="1"/>
              <a:t>a.N</a:t>
            </a:r>
            <a:r>
              <a:rPr lang="en-AU" dirty="0"/>
              <a:t> == </a:t>
            </a:r>
            <a:r>
              <a:rPr lang="en-AU" dirty="0" err="1"/>
              <a:t>a.b.c.d</a:t>
            </a:r>
            <a:r>
              <a:rPr lang="en-AU" dirty="0"/>
              <a:t>.[], or [</a:t>
            </a:r>
            <a:r>
              <a:rPr lang="en-AU" dirty="0" err="1"/>
              <a:t>a,b,c,d</a:t>
            </a:r>
            <a:r>
              <a:rPr lang="en-AU" dirty="0"/>
              <a:t>]</a:t>
            </a:r>
          </a:p>
          <a:p>
            <a:r>
              <a:rPr lang="en-AU" dirty="0" err="1"/>
              <a:t>Tadaaaaa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91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append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664171"/>
            <a:ext cx="6346825" cy="3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2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parameters in </a:t>
            </a:r>
            <a:r>
              <a:rPr lang="en-AU" dirty="0" err="1"/>
              <a:t>Prolog</a:t>
            </a:r>
            <a:r>
              <a:rPr lang="en-AU" dirty="0"/>
              <a:t> clauses can be either input or output.</a:t>
            </a:r>
          </a:p>
          <a:p>
            <a:r>
              <a:rPr lang="en-AU" dirty="0"/>
              <a:t>This is determined by what is unifying with it, rather than what it is defined as</a:t>
            </a:r>
          </a:p>
          <a:p>
            <a:r>
              <a:rPr lang="en-AU" dirty="0"/>
              <a:t>This means you can work backwards</a:t>
            </a:r>
          </a:p>
          <a:p>
            <a:r>
              <a:rPr lang="en-AU" dirty="0"/>
              <a:t>Parameters are assigned values during unification</a:t>
            </a:r>
          </a:p>
          <a:p>
            <a:r>
              <a:rPr lang="en-AU" dirty="0"/>
              <a:t>And to make it more confusing, parameters can be partially completed (they may contain relations themselves)</a:t>
            </a:r>
          </a:p>
          <a:p>
            <a:r>
              <a:rPr lang="en-AU" dirty="0"/>
              <a:t>This makes </a:t>
            </a:r>
            <a:r>
              <a:rPr lang="en-AU" dirty="0" err="1"/>
              <a:t>Prolog</a:t>
            </a:r>
            <a:r>
              <a:rPr lang="en-AU" dirty="0"/>
              <a:t> extraordinarily expressive.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62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Working Backwards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34" y="2489200"/>
            <a:ext cx="601595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2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four basic statement forms:</a:t>
            </a:r>
          </a:p>
          <a:p>
            <a:pPr lvl="1"/>
            <a:r>
              <a:rPr lang="en-AU" dirty="0"/>
              <a:t>All B is A</a:t>
            </a:r>
          </a:p>
          <a:p>
            <a:pPr lvl="1"/>
            <a:r>
              <a:rPr lang="en-AU" dirty="0"/>
              <a:t>No B is A</a:t>
            </a:r>
          </a:p>
          <a:p>
            <a:pPr lvl="1"/>
            <a:r>
              <a:rPr lang="en-AU" dirty="0"/>
              <a:t>Some B is A</a:t>
            </a:r>
          </a:p>
          <a:p>
            <a:pPr lvl="1"/>
            <a:r>
              <a:rPr lang="en-AU" dirty="0"/>
              <a:t>Some B is not A</a:t>
            </a:r>
          </a:p>
          <a:p>
            <a:r>
              <a:rPr lang="en-AU" dirty="0"/>
              <a:t>The set of rules that govern what you can conclude from a series of statements following the above laws is called </a:t>
            </a:r>
            <a:r>
              <a:rPr lang="en-AU" i="1" dirty="0"/>
              <a:t>syllogism</a:t>
            </a:r>
            <a:r>
              <a:rPr lang="en-AU" dirty="0"/>
              <a:t>.</a:t>
            </a:r>
          </a:p>
          <a:p>
            <a:r>
              <a:rPr lang="en-AU" dirty="0"/>
              <a:t>Reaching a conclusion from those premises is called </a:t>
            </a:r>
            <a:r>
              <a:rPr lang="en-AU" i="1" dirty="0"/>
              <a:t>inference</a:t>
            </a:r>
            <a:r>
              <a:rPr lang="en-A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64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Closed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always assumes that the rules and facts you define encompass the entire world</a:t>
            </a:r>
          </a:p>
          <a:p>
            <a:r>
              <a:rPr lang="en-AU" dirty="0"/>
              <a:t>If something cannot be proven true, it </a:t>
            </a:r>
            <a:r>
              <a:rPr lang="en-AU" i="1" dirty="0"/>
              <a:t>must</a:t>
            </a:r>
            <a:r>
              <a:rPr lang="en-AU" dirty="0"/>
              <a:t> be false.</a:t>
            </a:r>
          </a:p>
          <a:p>
            <a:r>
              <a:rPr lang="en-AU" dirty="0"/>
              <a:t>This means that </a:t>
            </a:r>
            <a:r>
              <a:rPr lang="en-AU" dirty="0" err="1"/>
              <a:t>Prolog</a:t>
            </a:r>
            <a:r>
              <a:rPr lang="en-AU" dirty="0"/>
              <a:t> cannot be complete for real world systems</a:t>
            </a:r>
          </a:p>
          <a:p>
            <a:r>
              <a:rPr lang="en-AU" dirty="0"/>
              <a:t>It also means that only things that can be </a:t>
            </a:r>
            <a:r>
              <a:rPr lang="en-AU" i="1" dirty="0"/>
              <a:t>proved</a:t>
            </a:r>
            <a:r>
              <a:rPr lang="en-AU" dirty="0"/>
              <a:t> from rules and facts are true, and the </a:t>
            </a:r>
            <a:r>
              <a:rPr lang="en-AU" i="1" dirty="0"/>
              <a:t>only</a:t>
            </a:r>
            <a:r>
              <a:rPr lang="en-AU" dirty="0"/>
              <a:t> things that are true are things proved by the </a:t>
            </a:r>
            <a:r>
              <a:rPr lang="en-AU" dirty="0" err="1"/>
              <a:t>existant</a:t>
            </a:r>
            <a:r>
              <a:rPr lang="en-AU" dirty="0"/>
              <a:t> rules and facts.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26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CWA causes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If I neglected to define Albert’s mother and father (perhaps because I don’t know, or I was lazy and knew I didn’t need it for whatever calculations I was running), as far as </a:t>
            </a:r>
            <a:r>
              <a:rPr lang="en-AU" dirty="0" err="1"/>
              <a:t>Prolog</a:t>
            </a:r>
            <a:r>
              <a:rPr lang="en-AU" dirty="0"/>
              <a:t> is concerned Albert never had any parents.</a:t>
            </a:r>
          </a:p>
          <a:p>
            <a:r>
              <a:rPr lang="en-AU" dirty="0"/>
              <a:t>So if I ask: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:- parent(</a:t>
            </a:r>
            <a:r>
              <a:rPr lang="en-US" dirty="0" err="1"/>
              <a:t>X,albert</a:t>
            </a:r>
            <a:r>
              <a:rPr lang="en-US" dirty="0"/>
              <a:t>).</a:t>
            </a:r>
          </a:p>
          <a:p>
            <a:r>
              <a:rPr lang="en-AU" dirty="0"/>
              <a:t>The answer will be:</a:t>
            </a:r>
            <a:br>
              <a:rPr lang="en-AU" dirty="0"/>
            </a:br>
            <a:br>
              <a:rPr lang="en-AU" dirty="0"/>
            </a:br>
            <a:r>
              <a:rPr lang="en-AU" dirty="0"/>
              <a:t>		No</a:t>
            </a:r>
          </a:p>
        </p:txBody>
      </p:sp>
    </p:spTree>
    <p:extLst>
      <p:ext uri="{BB962C8B-B14F-4D97-AF65-F5344CB8AC3E}">
        <p14:creationId xmlns:p14="http://schemas.microsoft.com/office/powerpoint/2010/main" val="852929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Closed World Assumption?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CWA is reasonable if we can cover all true statements for our problem with rules and assertions.</a:t>
            </a:r>
          </a:p>
          <a:p>
            <a:r>
              <a:rPr lang="en-AU" dirty="0"/>
              <a:t>It becomes unreasonable when you deal with situations that require </a:t>
            </a:r>
          </a:p>
          <a:p>
            <a:pPr lvl="1"/>
            <a:r>
              <a:rPr lang="en-AU" dirty="0"/>
              <a:t>Infinite sets of rules</a:t>
            </a:r>
          </a:p>
          <a:p>
            <a:pPr lvl="1"/>
            <a:r>
              <a:rPr lang="en-AU" dirty="0"/>
              <a:t>Undefined number of facts</a:t>
            </a:r>
          </a:p>
          <a:p>
            <a:pPr lvl="1"/>
            <a:r>
              <a:rPr lang="en-AU" dirty="0"/>
              <a:t>Worlds where rules change </a:t>
            </a:r>
            <a:r>
              <a:rPr lang="en-AU" i="1" dirty="0"/>
              <a:t>unpredictably</a:t>
            </a:r>
            <a:endParaRPr lang="en-AU" dirty="0"/>
          </a:p>
          <a:p>
            <a:r>
              <a:rPr lang="en-AU" dirty="0"/>
              <a:t>This means you can’t make </a:t>
            </a:r>
            <a:r>
              <a:rPr lang="en-AU" dirty="0" err="1"/>
              <a:t>Prolog</a:t>
            </a:r>
            <a:r>
              <a:rPr lang="en-AU" dirty="0"/>
              <a:t> </a:t>
            </a:r>
            <a:r>
              <a:rPr lang="en-AU" i="1" dirty="0"/>
              <a:t>learn</a:t>
            </a:r>
            <a:r>
              <a:rPr lang="en-AU" dirty="0"/>
              <a:t> per se.</a:t>
            </a:r>
          </a:p>
          <a:p>
            <a:r>
              <a:rPr lang="en-AU" dirty="0"/>
              <a:t>However, you can make it work if you can predict how the world will 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30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Negation in </a:t>
            </a:r>
            <a:r>
              <a:rPr lang="en-AU" dirty="0" err="1"/>
              <a:t>Prolog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does one prove a negative in logical terms?</a:t>
            </a:r>
          </a:p>
          <a:p>
            <a:r>
              <a:rPr lang="en-AU" dirty="0"/>
              <a:t>Negation by failure!</a:t>
            </a:r>
          </a:p>
          <a:p>
            <a:r>
              <a:rPr lang="en-AU" dirty="0"/>
              <a:t>Not(</a:t>
            </a:r>
            <a:r>
              <a:rPr lang="en-AU" dirty="0" err="1"/>
              <a:t>Pred</a:t>
            </a:r>
            <a:r>
              <a:rPr lang="en-AU" dirty="0"/>
              <a:t>) – Succeeds if </a:t>
            </a:r>
            <a:r>
              <a:rPr lang="en-AU" dirty="0" err="1"/>
              <a:t>Pred</a:t>
            </a:r>
            <a:r>
              <a:rPr lang="en-AU" dirty="0"/>
              <a:t> doesn’t, and results in no instantiation of any variables.</a:t>
            </a:r>
          </a:p>
          <a:p>
            <a:r>
              <a:rPr lang="en-AU" dirty="0"/>
              <a:t>Not(Not(</a:t>
            </a:r>
            <a:r>
              <a:rPr lang="en-AU" dirty="0" err="1"/>
              <a:t>Pred</a:t>
            </a:r>
            <a:r>
              <a:rPr lang="en-AU" dirty="0"/>
              <a:t>)) – Succeeds when Not(</a:t>
            </a:r>
            <a:r>
              <a:rPr lang="en-AU" dirty="0" err="1"/>
              <a:t>Pred</a:t>
            </a:r>
            <a:r>
              <a:rPr lang="en-AU" dirty="0"/>
              <a:t>) doesn’t, but is </a:t>
            </a:r>
            <a:r>
              <a:rPr lang="en-AU" i="1" dirty="0"/>
              <a:t>not</a:t>
            </a:r>
            <a:r>
              <a:rPr lang="en-AU" dirty="0"/>
              <a:t> equivalent to </a:t>
            </a:r>
            <a:r>
              <a:rPr lang="en-AU" dirty="0" err="1"/>
              <a:t>Pred</a:t>
            </a:r>
            <a:r>
              <a:rPr lang="en-AU" dirty="0"/>
              <a:t>!</a:t>
            </a:r>
          </a:p>
          <a:p>
            <a:r>
              <a:rPr lang="en-AU" dirty="0"/>
              <a:t>Wait, why is a double negative not a positive?</a:t>
            </a:r>
          </a:p>
          <a:p>
            <a:r>
              <a:rPr lang="en-AU" dirty="0"/>
              <a:t>This is a function of logic.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06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Example, Russell’s Teapot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I state that there is a teapot orbiting the sun somewhere between mercury and </a:t>
            </a:r>
            <a:r>
              <a:rPr lang="en-AU" dirty="0" err="1"/>
              <a:t>venus</a:t>
            </a:r>
            <a:r>
              <a:rPr lang="en-AU" dirty="0"/>
              <a:t>.</a:t>
            </a:r>
          </a:p>
          <a:p>
            <a:r>
              <a:rPr lang="en-AU" dirty="0"/>
              <a:t>Call this “Teapot”</a:t>
            </a:r>
          </a:p>
          <a:p>
            <a:r>
              <a:rPr lang="en-AU" dirty="0"/>
              <a:t>Now obviously I can’t prove “Teapot”</a:t>
            </a:r>
          </a:p>
          <a:p>
            <a:pPr lvl="1"/>
            <a:r>
              <a:rPr lang="en-AU" dirty="0"/>
              <a:t>:- Teapot().</a:t>
            </a:r>
            <a:br>
              <a:rPr lang="en-AU" dirty="0"/>
            </a:br>
            <a:r>
              <a:rPr lang="en-AU" dirty="0"/>
              <a:t>		No</a:t>
            </a:r>
          </a:p>
          <a:p>
            <a:r>
              <a:rPr lang="en-AU" dirty="0"/>
              <a:t>But you can’t prove there is not a teapot either!</a:t>
            </a:r>
          </a:p>
          <a:p>
            <a:pPr lvl="1"/>
            <a:r>
              <a:rPr lang="en-AU" dirty="0"/>
              <a:t>:- Not(Teapot()).</a:t>
            </a:r>
            <a:br>
              <a:rPr lang="en-AU" dirty="0"/>
            </a:br>
            <a:r>
              <a:rPr lang="en-AU" dirty="0"/>
              <a:t>		No</a:t>
            </a:r>
          </a:p>
          <a:p>
            <a:r>
              <a:rPr lang="en-AU" dirty="0"/>
              <a:t>But that means that Not </a:t>
            </a:r>
            <a:r>
              <a:rPr lang="en-AU" dirty="0" err="1"/>
              <a:t>Not</a:t>
            </a:r>
            <a:r>
              <a:rPr lang="en-AU" dirty="0"/>
              <a:t> Teapot is true! So there must be a teapot!!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14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world is infinitely teapots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is obviously preposterous, as I could use double negation to prove anything that cannot be disproven.</a:t>
            </a:r>
          </a:p>
          <a:p>
            <a:r>
              <a:rPr lang="en-AU" dirty="0"/>
              <a:t>This is a misunderstanding of logic: Double negation means only that we failed to prove something false, </a:t>
            </a:r>
            <a:r>
              <a:rPr lang="en-AU" i="1" dirty="0"/>
              <a:t>not </a:t>
            </a:r>
            <a:r>
              <a:rPr lang="en-AU" i="1" u="sng" dirty="0"/>
              <a:t>what it was that made us fail!!!</a:t>
            </a:r>
            <a:endParaRPr lang="en-AU" dirty="0"/>
          </a:p>
          <a:p>
            <a:r>
              <a:rPr lang="en-AU" dirty="0"/>
              <a:t>Be extremely careful when using double negation in logical programming, as it follows this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98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with inequality and </a:t>
            </a:r>
            <a:r>
              <a:rPr lang="en-AU" dirty="0" err="1"/>
              <a:t>Prolog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Inequality in </a:t>
            </a:r>
            <a:r>
              <a:rPr lang="en-AU" dirty="0" err="1"/>
              <a:t>Prolog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Depends on the negation definition</a:t>
            </a:r>
          </a:p>
          <a:p>
            <a:pPr lvl="1"/>
            <a:r>
              <a:rPr lang="en-AU" dirty="0"/>
              <a:t>Produces inconsistent and unexpected results</a:t>
            </a:r>
          </a:p>
          <a:p>
            <a:pPr lvl="1"/>
            <a:r>
              <a:rPr lang="en-AU" dirty="0"/>
              <a:t>Closed world assumption makes this worse</a:t>
            </a:r>
          </a:p>
          <a:p>
            <a:pPr lvl="1"/>
            <a:r>
              <a:rPr lang="en-AU" i="1" dirty="0"/>
              <a:t>Be Careful!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0970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Control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Logic programming has no control structures.</a:t>
            </a:r>
          </a:p>
          <a:p>
            <a:r>
              <a:rPr lang="en-AU" dirty="0"/>
              <a:t>All control derived from unification/resolution</a:t>
            </a:r>
          </a:p>
          <a:p>
            <a:r>
              <a:rPr lang="en-AU" dirty="0"/>
              <a:t>Order of statements is irrelevant!</a:t>
            </a:r>
          </a:p>
          <a:p>
            <a:endParaRPr lang="en-AU" dirty="0"/>
          </a:p>
          <a:p>
            <a:r>
              <a:rPr lang="en-AU" dirty="0" err="1"/>
              <a:t>Prolog</a:t>
            </a:r>
            <a:r>
              <a:rPr lang="en-AU" dirty="0"/>
              <a:t> on the other hand is interpreted in a way that is related to the order of statements</a:t>
            </a:r>
          </a:p>
          <a:p>
            <a:r>
              <a:rPr lang="en-AU" dirty="0"/>
              <a:t>This means the order of matching is the order of statements!</a:t>
            </a:r>
          </a:p>
          <a:p>
            <a:r>
              <a:rPr lang="en-AU" dirty="0"/>
              <a:t>Implicit control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92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Wait, that’s against Logic!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Logical analysis – generates correct clauses to represent the solution</a:t>
            </a:r>
          </a:p>
          <a:p>
            <a:r>
              <a:rPr lang="en-AU" dirty="0"/>
              <a:t>Control analysis – order your clauses for optimum efficiency!</a:t>
            </a:r>
          </a:p>
          <a:p>
            <a:r>
              <a:rPr lang="en-AU" u="sng" dirty="0"/>
              <a:t>However</a:t>
            </a:r>
            <a:endParaRPr lang="en-AU" dirty="0"/>
          </a:p>
          <a:p>
            <a:r>
              <a:rPr lang="en-AU" dirty="0"/>
              <a:t>Ideally, you want the programmer to do the logic, and the compiler to do the control</a:t>
            </a:r>
          </a:p>
          <a:p>
            <a:r>
              <a:rPr lang="en-AU" dirty="0"/>
              <a:t>In reality, the programmer has some level of control</a:t>
            </a:r>
          </a:p>
          <a:p>
            <a:r>
              <a:rPr lang="en-AU" dirty="0"/>
              <a:t>Pure logic </a:t>
            </a:r>
            <a:r>
              <a:rPr lang="en-AU" dirty="0" err="1"/>
              <a:t>seperates</a:t>
            </a:r>
            <a:r>
              <a:rPr lang="en-AU" dirty="0"/>
              <a:t> order and control, but </a:t>
            </a:r>
            <a:r>
              <a:rPr lang="en-AU" dirty="0" err="1"/>
              <a:t>Prolog</a:t>
            </a:r>
            <a:r>
              <a:rPr lang="en-AU" dirty="0"/>
              <a:t> doesn’t!</a:t>
            </a:r>
          </a:p>
          <a:p>
            <a:r>
              <a:rPr lang="en-AU" dirty="0" err="1"/>
              <a:t>Prolog</a:t>
            </a:r>
            <a:r>
              <a:rPr lang="en-AU" dirty="0"/>
              <a:t> is only logic-oriented! (but that’s as good as it gets)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73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Backward Chaining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Start from the goal, work backwards to achieve the hypothesis</a:t>
            </a:r>
          </a:p>
          <a:p>
            <a:r>
              <a:rPr lang="en-AU" dirty="0"/>
              <a:t>Top down control process</a:t>
            </a:r>
          </a:p>
          <a:p>
            <a:r>
              <a:rPr lang="en-AU" dirty="0"/>
              <a:t>It’s also very similar to recursion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2" y="4513290"/>
            <a:ext cx="6979298" cy="16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syllogistic rules are based on transitivity:</a:t>
            </a:r>
          </a:p>
          <a:p>
            <a:pPr lvl="1"/>
            <a:r>
              <a:rPr lang="en-AU" dirty="0"/>
              <a:t>If A = B, and B = C, then A = C</a:t>
            </a:r>
          </a:p>
          <a:p>
            <a:pPr lvl="1"/>
            <a:r>
              <a:rPr lang="en-AU" dirty="0"/>
              <a:t>All Australians like warm weather + all west Australians are Australians =&gt; All west Australians like warm weather.</a:t>
            </a:r>
          </a:p>
          <a:p>
            <a:r>
              <a:rPr lang="en-AU" dirty="0"/>
              <a:t>A statement that can be assigned a truth value is called a </a:t>
            </a:r>
            <a:r>
              <a:rPr lang="en-AU" i="1" dirty="0"/>
              <a:t>proposition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36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Forward Chaining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Start from hypothesis, attempt to reach goal.</a:t>
            </a:r>
          </a:p>
          <a:p>
            <a:r>
              <a:rPr lang="en-AU" dirty="0"/>
              <a:t>Bottom up control</a:t>
            </a:r>
          </a:p>
          <a:p>
            <a:r>
              <a:rPr lang="en-AU" dirty="0"/>
              <a:t>Similar to iteration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08" y="4421876"/>
            <a:ext cx="6456784" cy="7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Forward V Backward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chaining</a:t>
            </a:r>
          </a:p>
          <a:p>
            <a:pPr lvl="1"/>
            <a:r>
              <a:rPr lang="en-AU" dirty="0"/>
              <a:t>Useful when:</a:t>
            </a:r>
          </a:p>
          <a:p>
            <a:pPr lvl="2"/>
            <a:r>
              <a:rPr lang="en-AU" dirty="0"/>
              <a:t>More rules than facts</a:t>
            </a:r>
          </a:p>
          <a:p>
            <a:pPr lvl="2"/>
            <a:r>
              <a:rPr lang="en-AU" dirty="0"/>
              <a:t>Justification for result is needed</a:t>
            </a:r>
          </a:p>
          <a:p>
            <a:pPr lvl="2"/>
            <a:r>
              <a:rPr lang="en-AU" dirty="0"/>
              <a:t>There are fewer choices</a:t>
            </a:r>
          </a:p>
          <a:p>
            <a:r>
              <a:rPr lang="en-AU" dirty="0"/>
              <a:t>Backward chaining</a:t>
            </a:r>
          </a:p>
          <a:p>
            <a:pPr lvl="1"/>
            <a:r>
              <a:rPr lang="en-AU"/>
              <a:t>Useful when:</a:t>
            </a:r>
            <a:endParaRPr lang="en-AU" dirty="0"/>
          </a:p>
          <a:p>
            <a:pPr lvl="2"/>
            <a:r>
              <a:rPr lang="en-AU" dirty="0"/>
              <a:t>There are only one or very few choices for clauses to resolve with a goal</a:t>
            </a:r>
          </a:p>
          <a:p>
            <a:pPr lvl="2"/>
            <a:r>
              <a:rPr lang="en-AU" dirty="0"/>
              <a:t>There is not much backtracking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90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prove something, you need to search through a list of clauses to find unifiable terms and resolvable clauses</a:t>
            </a:r>
          </a:p>
          <a:p>
            <a:r>
              <a:rPr lang="en-AU" dirty="0" err="1"/>
              <a:t>Prolog</a:t>
            </a:r>
            <a:r>
              <a:rPr lang="en-AU" dirty="0"/>
              <a:t> searches from top to bottom, one at a time</a:t>
            </a:r>
          </a:p>
          <a:p>
            <a:r>
              <a:rPr lang="en-AU" dirty="0"/>
              <a:t>So, you need to organise the clauses in the appropriate order to make </a:t>
            </a:r>
            <a:r>
              <a:rPr lang="en-AU" dirty="0" err="1"/>
              <a:t>Prolog’s</a:t>
            </a:r>
            <a:r>
              <a:rPr lang="en-AU" dirty="0"/>
              <a:t> life easier.</a:t>
            </a:r>
          </a:p>
          <a:p>
            <a:r>
              <a:rPr lang="en-AU" dirty="0" err="1"/>
              <a:t>Prolog</a:t>
            </a:r>
            <a:r>
              <a:rPr lang="en-AU" dirty="0"/>
              <a:t> uses a depth first search, so try and have the shallower choices first, and the deeper choices after.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7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Prolog</a:t>
            </a:r>
            <a:r>
              <a:rPr lang="en-AU" dirty="0"/>
              <a:t> Resolution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860942"/>
            <a:ext cx="6346825" cy="27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3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Depth 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Goals are pushed into a stack</a:t>
            </a:r>
          </a:p>
          <a:p>
            <a:r>
              <a:rPr lang="en-AU" dirty="0"/>
              <a:t>This method is easiest to implement on sequential machines</a:t>
            </a:r>
          </a:p>
          <a:p>
            <a:r>
              <a:rPr lang="en-AU" dirty="0"/>
              <a:t>Always memory efficient and will </a:t>
            </a:r>
            <a:r>
              <a:rPr lang="en-AU" i="1" dirty="0"/>
              <a:t>eventually</a:t>
            </a:r>
            <a:r>
              <a:rPr lang="en-AU" dirty="0"/>
              <a:t> find a solution.</a:t>
            </a:r>
          </a:p>
          <a:p>
            <a:r>
              <a:rPr lang="en-AU" dirty="0"/>
              <a:t>However that eventually may be when time = infinity.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5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Breadth 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Goals are pushed into a queue</a:t>
            </a:r>
          </a:p>
          <a:p>
            <a:r>
              <a:rPr lang="en-AU" dirty="0"/>
              <a:t>Pursues alternative paths in parallel</a:t>
            </a:r>
          </a:p>
          <a:p>
            <a:r>
              <a:rPr lang="en-AU" dirty="0"/>
              <a:t>Great for high parallelism</a:t>
            </a:r>
          </a:p>
          <a:p>
            <a:r>
              <a:rPr lang="en-AU" dirty="0"/>
              <a:t>Guaranteed to find shortest path</a:t>
            </a:r>
          </a:p>
          <a:p>
            <a:r>
              <a:rPr lang="en-AU" dirty="0"/>
              <a:t>Uses </a:t>
            </a:r>
            <a:r>
              <a:rPr lang="en-AU" i="1" dirty="0"/>
              <a:t>exponential</a:t>
            </a:r>
            <a:r>
              <a:rPr lang="en-AU" dirty="0"/>
              <a:t> amounts of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14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Handling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If </a:t>
            </a:r>
            <a:r>
              <a:rPr lang="en-AU" dirty="0" err="1"/>
              <a:t>Prolog</a:t>
            </a:r>
            <a:r>
              <a:rPr lang="en-AU" dirty="0"/>
              <a:t> cannot find a clause to resolve properly to, what does it do?</a:t>
            </a:r>
          </a:p>
          <a:p>
            <a:pPr lvl="1"/>
            <a:r>
              <a:rPr lang="en-AU" dirty="0"/>
              <a:t>Undo the last resolution completed</a:t>
            </a:r>
          </a:p>
          <a:p>
            <a:pPr lvl="1"/>
            <a:r>
              <a:rPr lang="en-AU" dirty="0"/>
              <a:t>Start over trying other clauses</a:t>
            </a:r>
          </a:p>
          <a:p>
            <a:r>
              <a:rPr lang="en-AU" dirty="0"/>
              <a:t>This is called backtracking, and is basically taking one step back up the tree.</a:t>
            </a:r>
          </a:p>
          <a:p>
            <a:r>
              <a:rPr lang="en-AU" dirty="0"/>
              <a:t>This is what makes depth first search complete.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08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cut “!” command is a way of telling </a:t>
            </a:r>
            <a:r>
              <a:rPr lang="en-AU" dirty="0" err="1"/>
              <a:t>Prolog</a:t>
            </a:r>
            <a:r>
              <a:rPr lang="en-AU" dirty="0"/>
              <a:t> that the backtracking is not to be done using goals posted before the cut.</a:t>
            </a:r>
          </a:p>
          <a:p>
            <a:r>
              <a:rPr lang="en-AU" dirty="0" err="1"/>
              <a:t>Ie</a:t>
            </a:r>
            <a:r>
              <a:rPr lang="en-AU" dirty="0"/>
              <a:t>, once we have passed the cut, if you have to backtrack past it again, automatically fail.</a:t>
            </a:r>
          </a:p>
          <a:p>
            <a:r>
              <a:rPr lang="en-AU" dirty="0"/>
              <a:t>This prevents re-evaluation of statements that precede it.</a:t>
            </a:r>
          </a:p>
          <a:p>
            <a:r>
              <a:rPr lang="en-AU" dirty="0"/>
              <a:t>This can prune the search tree so you don’t have infinite loops.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79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with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It’s not logical!!</a:t>
            </a:r>
          </a:p>
          <a:p>
            <a:r>
              <a:rPr lang="en-AU" dirty="0"/>
              <a:t>It encourages procedural style programming in logical environments!</a:t>
            </a:r>
          </a:p>
          <a:p>
            <a:r>
              <a:rPr lang="en-AU" dirty="0"/>
              <a:t>Procedural logic programs are hard to understand for the same reason C++ and Perl can be hard to understand.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11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Cut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20733"/>
            <a:ext cx="6346825" cy="34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Propositions are more general than statements in syllogism</a:t>
            </a:r>
          </a:p>
          <a:p>
            <a:r>
              <a:rPr lang="en-AU" dirty="0"/>
              <a:t>There are four rules of inference:</a:t>
            </a:r>
          </a:p>
          <a:p>
            <a:pPr lvl="1"/>
            <a:r>
              <a:rPr lang="en-AU" dirty="0"/>
              <a:t>Modus </a:t>
            </a:r>
            <a:r>
              <a:rPr lang="en-AU" dirty="0" err="1"/>
              <a:t>Ponendo</a:t>
            </a:r>
            <a:r>
              <a:rPr lang="en-AU" dirty="0"/>
              <a:t> Ponens – If P implies Q, and P is true, then  Q is true</a:t>
            </a:r>
          </a:p>
          <a:p>
            <a:pPr lvl="1"/>
            <a:r>
              <a:rPr lang="en-AU" dirty="0"/>
              <a:t>Modus </a:t>
            </a:r>
            <a:r>
              <a:rPr lang="en-AU" dirty="0" err="1"/>
              <a:t>Tollendo</a:t>
            </a:r>
            <a:r>
              <a:rPr lang="en-AU" dirty="0"/>
              <a:t> Tollens – If P implies Q, and Q is false, then P is false</a:t>
            </a:r>
          </a:p>
          <a:p>
            <a:pPr lvl="1"/>
            <a:r>
              <a:rPr lang="en-AU" dirty="0"/>
              <a:t>Modus </a:t>
            </a:r>
            <a:r>
              <a:rPr lang="en-AU" dirty="0" err="1"/>
              <a:t>Ponendo</a:t>
            </a:r>
            <a:r>
              <a:rPr lang="en-AU" dirty="0"/>
              <a:t> Tollens – If P and Q is false, and P is true, then Q is false</a:t>
            </a:r>
          </a:p>
          <a:p>
            <a:pPr lvl="1"/>
            <a:r>
              <a:rPr lang="en-AU" dirty="0"/>
              <a:t>Modus </a:t>
            </a:r>
            <a:r>
              <a:rPr lang="en-AU" dirty="0" err="1"/>
              <a:t>Tollendo</a:t>
            </a:r>
            <a:r>
              <a:rPr lang="en-AU" dirty="0"/>
              <a:t> Ponens – If P or Q is true, and P is false, then Q is true.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87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 Monotonic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Monotonic reasoning is what </a:t>
            </a:r>
            <a:r>
              <a:rPr lang="en-AU" dirty="0" err="1"/>
              <a:t>Prolog</a:t>
            </a:r>
            <a:r>
              <a:rPr lang="en-AU" dirty="0"/>
              <a:t> uses</a:t>
            </a:r>
          </a:p>
          <a:p>
            <a:pPr lvl="1"/>
            <a:r>
              <a:rPr lang="en-AU" dirty="0"/>
              <a:t>If something is true it is </a:t>
            </a:r>
            <a:r>
              <a:rPr lang="en-AU" i="1" dirty="0"/>
              <a:t>always</a:t>
            </a:r>
            <a:r>
              <a:rPr lang="en-AU" dirty="0"/>
              <a:t> true</a:t>
            </a:r>
          </a:p>
          <a:p>
            <a:r>
              <a:rPr lang="en-AU" dirty="0"/>
              <a:t>This is not how the real world works.</a:t>
            </a:r>
          </a:p>
          <a:p>
            <a:r>
              <a:rPr lang="en-AU" dirty="0"/>
              <a:t>Non-Monotonic reasoning lets you update rules and facts to update the real world.</a:t>
            </a:r>
          </a:p>
          <a:p>
            <a:r>
              <a:rPr lang="en-AU" dirty="0"/>
              <a:t>You must have some idea of </a:t>
            </a:r>
            <a:r>
              <a:rPr lang="en-AU" i="1" dirty="0"/>
              <a:t>why</a:t>
            </a:r>
            <a:r>
              <a:rPr lang="en-AU" dirty="0"/>
              <a:t> these update first though.</a:t>
            </a:r>
          </a:p>
          <a:p>
            <a:r>
              <a:rPr lang="en-AU" dirty="0"/>
              <a:t>Use:</a:t>
            </a:r>
          </a:p>
          <a:p>
            <a:pPr lvl="1"/>
            <a:r>
              <a:rPr lang="en-AU" dirty="0"/>
              <a:t>assert – Add or retract rules</a:t>
            </a:r>
          </a:p>
          <a:p>
            <a:pPr lvl="1"/>
            <a:r>
              <a:rPr lang="en-AU" dirty="0"/>
              <a:t>retract – remove rules or facts.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12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Pure logical programming is characterised by:</a:t>
            </a:r>
          </a:p>
          <a:p>
            <a:pPr lvl="1"/>
            <a:r>
              <a:rPr lang="en-AU" dirty="0"/>
              <a:t>Very high level programming</a:t>
            </a:r>
          </a:p>
          <a:p>
            <a:pPr lvl="1"/>
            <a:r>
              <a:rPr lang="en-AU" dirty="0"/>
              <a:t>Logic and control are separated from </a:t>
            </a:r>
            <a:r>
              <a:rPr lang="en-AU" dirty="0" err="1"/>
              <a:t>eachother</a:t>
            </a:r>
            <a:endParaRPr lang="en-AU" dirty="0"/>
          </a:p>
          <a:p>
            <a:pPr lvl="1"/>
            <a:r>
              <a:rPr lang="en-AU" dirty="0"/>
              <a:t>Easy to prove that a program is correct</a:t>
            </a:r>
          </a:p>
          <a:p>
            <a:pPr lvl="1"/>
            <a:r>
              <a:rPr lang="en-AU" dirty="0"/>
              <a:t>Easy to automatically optimise programs</a:t>
            </a:r>
          </a:p>
          <a:p>
            <a:r>
              <a:rPr lang="en-AU" dirty="0" err="1"/>
              <a:t>Prolog</a:t>
            </a:r>
            <a:r>
              <a:rPr lang="en-AU" dirty="0"/>
              <a:t> on the other hand, comes close, but:</a:t>
            </a:r>
          </a:p>
          <a:p>
            <a:pPr lvl="1"/>
            <a:r>
              <a:rPr lang="en-AU" dirty="0"/>
              <a:t>Is impure</a:t>
            </a:r>
          </a:p>
          <a:p>
            <a:pPr lvl="1"/>
            <a:r>
              <a:rPr lang="en-AU" dirty="0"/>
              <a:t>Cut and co encourage procedural styles</a:t>
            </a:r>
          </a:p>
          <a:p>
            <a:pPr lvl="1"/>
            <a:r>
              <a:rPr lang="en-AU" dirty="0"/>
              <a:t>They also make sequential processing more efficient</a:t>
            </a:r>
          </a:p>
          <a:p>
            <a:pPr lvl="1"/>
            <a:r>
              <a:rPr lang="en-AU" dirty="0"/>
              <a:t>Is quite inefficient itself (although the Japanese </a:t>
            </a:r>
            <a:r>
              <a:rPr lang="en-AU" dirty="0" err="1"/>
              <a:t>Prolog</a:t>
            </a:r>
            <a:r>
              <a:rPr lang="en-AU" dirty="0"/>
              <a:t> machines are </a:t>
            </a:r>
            <a:r>
              <a:rPr lang="en-AU"/>
              <a:t>really fast)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50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traditional logic is based on the fact that once something is or is not true, then that value cannot be changed.</a:t>
            </a:r>
          </a:p>
          <a:p>
            <a:r>
              <a:rPr lang="en-AU" dirty="0"/>
              <a:t>This mode of thinking was criticised in the 17</a:t>
            </a:r>
            <a:r>
              <a:rPr lang="en-AU" baseline="30000" dirty="0"/>
              <a:t>th</a:t>
            </a:r>
            <a:r>
              <a:rPr lang="en-AU" dirty="0"/>
              <a:t> (!) century.</a:t>
            </a:r>
          </a:p>
          <a:p>
            <a:r>
              <a:rPr lang="en-AU" dirty="0"/>
              <a:t>This was because:</a:t>
            </a:r>
          </a:p>
          <a:p>
            <a:pPr lvl="1"/>
            <a:r>
              <a:rPr lang="en-AU" dirty="0"/>
              <a:t>No complement definition (everything is positive)</a:t>
            </a:r>
          </a:p>
          <a:p>
            <a:pPr lvl="1"/>
            <a:r>
              <a:rPr lang="en-AU" dirty="0"/>
              <a:t>It can’t deduce things dealing with the existence of a member of a class, because that would not use one of the four statements.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16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703</TotalTime>
  <Words>3707</Words>
  <Application>Microsoft Office PowerPoint</Application>
  <PresentationFormat>On-screen Show (4:3)</PresentationFormat>
  <Paragraphs>380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Century Gothic</vt:lpstr>
      <vt:lpstr>Wingdings 3</vt:lpstr>
      <vt:lpstr>Ion Boardroom</vt:lpstr>
      <vt:lpstr>Logical Programming</vt:lpstr>
      <vt:lpstr>Logic vs Pure Logic</vt:lpstr>
      <vt:lpstr>A Crash Course in Logic</vt:lpstr>
      <vt:lpstr>Traditional Logic</vt:lpstr>
      <vt:lpstr>Traditional Logic</vt:lpstr>
      <vt:lpstr>Traditional Logic</vt:lpstr>
      <vt:lpstr>Traditional Logic</vt:lpstr>
      <vt:lpstr>Propositions</vt:lpstr>
      <vt:lpstr>Traditional Logic</vt:lpstr>
      <vt:lpstr>Propositional Logic</vt:lpstr>
      <vt:lpstr>Propositional Logic</vt:lpstr>
      <vt:lpstr>What’s next? Spock Logic?</vt:lpstr>
      <vt:lpstr>Predicate Logic</vt:lpstr>
      <vt:lpstr>Predicate Logic</vt:lpstr>
      <vt:lpstr>Predicate Logic: Clausal Form</vt:lpstr>
      <vt:lpstr>Resolution!</vt:lpstr>
      <vt:lpstr>Resolution Example</vt:lpstr>
      <vt:lpstr>The Magic Of Logic Programs</vt:lpstr>
      <vt:lpstr>Logic Programming</vt:lpstr>
      <vt:lpstr>Prolog</vt:lpstr>
      <vt:lpstr>What is Prolog?</vt:lpstr>
      <vt:lpstr>What is Prolog</vt:lpstr>
      <vt:lpstr>Prolog Contributions</vt:lpstr>
      <vt:lpstr>Unification : Prolog’s Power</vt:lpstr>
      <vt:lpstr>Prolog Structure</vt:lpstr>
      <vt:lpstr>Rules</vt:lpstr>
      <vt:lpstr>Facts</vt:lpstr>
      <vt:lpstr>Queries</vt:lpstr>
      <vt:lpstr>Other elements of Prolog</vt:lpstr>
      <vt:lpstr>General Clausal Form</vt:lpstr>
      <vt:lpstr>An example program</vt:lpstr>
      <vt:lpstr>Example rules</vt:lpstr>
      <vt:lpstr>Example Facts</vt:lpstr>
      <vt:lpstr>But how does it work?</vt:lpstr>
      <vt:lpstr>PowerPoint Presentation</vt:lpstr>
      <vt:lpstr>PowerPoint Presentation</vt:lpstr>
      <vt:lpstr>Goals</vt:lpstr>
      <vt:lpstr>Simple Queries</vt:lpstr>
      <vt:lpstr>Queries, now with Variables</vt:lpstr>
      <vt:lpstr>Multiple Solutions</vt:lpstr>
      <vt:lpstr>PowerPoint Presentation</vt:lpstr>
      <vt:lpstr>Complex Queries</vt:lpstr>
      <vt:lpstr>To Prove a Goal</vt:lpstr>
      <vt:lpstr>Proving a Goal</vt:lpstr>
      <vt:lpstr>Proving a Goal</vt:lpstr>
      <vt:lpstr>Proving a Goal</vt:lpstr>
      <vt:lpstr>Proving a Goal</vt:lpstr>
      <vt:lpstr>Proving a Goal</vt:lpstr>
      <vt:lpstr>Proving a Goal</vt:lpstr>
      <vt:lpstr>Proving a Goal</vt:lpstr>
      <vt:lpstr>Compound Terms</vt:lpstr>
      <vt:lpstr>Data Structures</vt:lpstr>
      <vt:lpstr>Defining an Integer</vt:lpstr>
      <vt:lpstr>Lists!</vt:lpstr>
      <vt:lpstr>Append to lists!</vt:lpstr>
      <vt:lpstr>Append</vt:lpstr>
      <vt:lpstr>More append examples</vt:lpstr>
      <vt:lpstr>Parameters</vt:lpstr>
      <vt:lpstr>Working Backwards</vt:lpstr>
      <vt:lpstr>Closed World Assumption</vt:lpstr>
      <vt:lpstr>CWA causes Problems</vt:lpstr>
      <vt:lpstr>Closed World Assumption?</vt:lpstr>
      <vt:lpstr>Negation in Prolog</vt:lpstr>
      <vt:lpstr>Example, Russell’s Teapot</vt:lpstr>
      <vt:lpstr>The world is infinitely teapots</vt:lpstr>
      <vt:lpstr>Problems with inequality and Prolog</vt:lpstr>
      <vt:lpstr>Control Structures</vt:lpstr>
      <vt:lpstr>Wait, that’s against Logic!</vt:lpstr>
      <vt:lpstr>Backward Chaining</vt:lpstr>
      <vt:lpstr>Forward Chaining</vt:lpstr>
      <vt:lpstr>Forward V Backward</vt:lpstr>
      <vt:lpstr>Searching</vt:lpstr>
      <vt:lpstr>Prolog Resolution Example</vt:lpstr>
      <vt:lpstr>Depth First Search</vt:lpstr>
      <vt:lpstr>Breadth first search</vt:lpstr>
      <vt:lpstr>Handling Failure</vt:lpstr>
      <vt:lpstr>Cut!</vt:lpstr>
      <vt:lpstr>Problems with cut</vt:lpstr>
      <vt:lpstr>Cut Example</vt:lpstr>
      <vt:lpstr>Non Monotonic Reasoning</vt:lpstr>
      <vt:lpstr>Logic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Programming</dc:title>
  <dc:creator>Stefan Prandl</dc:creator>
  <cp:lastModifiedBy>Arlen Brower</cp:lastModifiedBy>
  <cp:revision>31</cp:revision>
  <dcterms:created xsi:type="dcterms:W3CDTF">2017-10-10T03:22:22Z</dcterms:created>
  <dcterms:modified xsi:type="dcterms:W3CDTF">2022-09-16T05:52:51Z</dcterms:modified>
</cp:coreProperties>
</file>